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96" r:id="rId9"/>
    <p:sldId id="297" r:id="rId10"/>
    <p:sldId id="298" r:id="rId11"/>
    <p:sldId id="299" r:id="rId12"/>
    <p:sldId id="264" r:id="rId13"/>
    <p:sldId id="300" r:id="rId14"/>
    <p:sldId id="301" r:id="rId15"/>
    <p:sldId id="265" r:id="rId16"/>
    <p:sldId id="266" r:id="rId17"/>
    <p:sldId id="267" r:id="rId18"/>
    <p:sldId id="303" r:id="rId19"/>
    <p:sldId id="304" r:id="rId20"/>
    <p:sldId id="305" r:id="rId21"/>
    <p:sldId id="306" r:id="rId22"/>
    <p:sldId id="307" r:id="rId23"/>
    <p:sldId id="309" r:id="rId24"/>
    <p:sldId id="310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302" r:id="rId42"/>
    <p:sldId id="285" r:id="rId43"/>
    <p:sldId id="289" r:id="rId44"/>
    <p:sldId id="290" r:id="rId45"/>
    <p:sldId id="291" r:id="rId46"/>
    <p:sldId id="292" r:id="rId47"/>
    <p:sldId id="293" r:id="rId48"/>
    <p:sldId id="294" r:id="rId49"/>
    <p:sldId id="29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4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5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5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3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8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5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5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6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4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4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3C073-7D63-468D-AED9-01672F8D7AD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9BDD1-C44D-4A20-9C0F-1AECCEE08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6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ImageNet#History_of_the_ImageNet_challen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招商证券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人工智能（机器学习）训练营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郑玮 薛凤鸣 黄雨婷 胡斐然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88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13918-B866-4900-8C83-453C698D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93501-0800-45B2-9AAF-FD730A71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2657" cy="375577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800" dirty="0"/>
              <a:t>不仅仅是完成单一任务的算法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2800" dirty="0"/>
              <a:t>和人类一样的思考能力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The Turing Test</a:t>
            </a:r>
            <a:r>
              <a:rPr lang="zh-CN" altLang="en-US" sz="2800" dirty="0"/>
              <a:t>，</a:t>
            </a:r>
            <a:r>
              <a:rPr lang="en-US" altLang="zh-CN" sz="2800" dirty="0"/>
              <a:t>The Robot College Student Test</a:t>
            </a:r>
            <a:r>
              <a:rPr lang="zh-CN" altLang="en-US" sz="2800" dirty="0"/>
              <a:t>，</a:t>
            </a:r>
            <a:r>
              <a:rPr lang="en-US" altLang="zh-CN" sz="2800" dirty="0"/>
              <a:t>The Employment Test</a:t>
            </a:r>
          </a:p>
          <a:p>
            <a:pPr lvl="1">
              <a:lnSpc>
                <a:spcPct val="150000"/>
              </a:lnSpc>
            </a:pPr>
            <a:r>
              <a:rPr lang="zh-CN" altLang="en-US" sz="2800" dirty="0"/>
              <a:t>现在还没有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854E60-57D2-44DD-B4F3-2E5CA33D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463" y="1027906"/>
            <a:ext cx="4273770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8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13918-B866-4900-8C83-453C698D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超级人工智能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93501-0800-45B2-9AAF-FD730A71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5125" cy="375577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800" dirty="0"/>
              <a:t>在所有方面远超所有人类的智慧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2800" dirty="0"/>
              <a:t>比爱因斯坦还聪明得多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2800" dirty="0"/>
              <a:t>在科学、艺术、社交、体育等等领域，全都全面超越人类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endParaRPr lang="en-US" altLang="zh-CN" sz="2800" dirty="0"/>
          </a:p>
          <a:p>
            <a:pPr lvl="1"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973CE0-05A1-48EB-B36D-8B04280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486" y="2174919"/>
            <a:ext cx="4135953" cy="23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4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004" b="7062"/>
          <a:stretch/>
        </p:blipFill>
        <p:spPr>
          <a:xfrm>
            <a:off x="5074238" y="2913017"/>
            <a:ext cx="7015437" cy="38274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1327" b="8578"/>
          <a:stretch/>
        </p:blipFill>
        <p:spPr>
          <a:xfrm>
            <a:off x="0" y="0"/>
            <a:ext cx="6362989" cy="3246120"/>
          </a:xfrm>
          <a:prstGeom prst="rect">
            <a:avLst/>
          </a:prstGeom>
        </p:spPr>
      </p:pic>
      <p:pic>
        <p:nvPicPr>
          <p:cNvPr id="7" name="Picture 2" descr="https://img.devrant.com/devrant/rant/r_1491782_jqfz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233" y="3246120"/>
            <a:ext cx="2495939" cy="349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64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B9FCA-F8DA-431E-8783-A3F93AF1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人工智能、机器学习、深度学习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48EB6-267E-4F9D-88C7-EA9A7D6F7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非机器学习的人工智能</a:t>
            </a:r>
            <a:endParaRPr lang="en-US" altLang="zh-CN" sz="3600" dirty="0"/>
          </a:p>
          <a:p>
            <a:pPr lvl="1"/>
            <a:r>
              <a:rPr lang="en-US" altLang="zh-CN" sz="3200" dirty="0"/>
              <a:t>Good Old-Fashioned AI</a:t>
            </a:r>
            <a:endParaRPr lang="zh-CN" altLang="en-US" sz="3200" dirty="0"/>
          </a:p>
          <a:p>
            <a:pPr lvl="1"/>
            <a:r>
              <a:rPr lang="zh-CN" altLang="en-US" sz="3200" dirty="0"/>
              <a:t>基于规则的人工智能（</a:t>
            </a:r>
            <a:r>
              <a:rPr lang="en-US" altLang="zh-CN" sz="3200" dirty="0"/>
              <a:t>Symbolic AI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lvl="1"/>
            <a:r>
              <a:rPr lang="zh-CN" altLang="en-US" sz="3200" dirty="0"/>
              <a:t>人类可以理解的人工智能</a:t>
            </a:r>
            <a:endParaRPr lang="en-US" altLang="zh-CN" sz="3200" dirty="0"/>
          </a:p>
          <a:p>
            <a:pPr lvl="1"/>
            <a:r>
              <a:rPr lang="zh-CN" altLang="en-US" sz="3200" dirty="0"/>
              <a:t>专家系统</a:t>
            </a:r>
            <a:endParaRPr lang="en-US" altLang="zh-CN" sz="3200" dirty="0"/>
          </a:p>
        </p:txBody>
      </p:sp>
      <p:pic>
        <p:nvPicPr>
          <p:cNvPr id="4" name="Picture 2" descr="https://img.devrant.com/devrant/rant/r_1491782_jqfzM.jpg">
            <a:extLst>
              <a:ext uri="{FF2B5EF4-FFF2-40B4-BE49-F238E27FC236}">
                <a16:creationId xmlns:a16="http://schemas.microsoft.com/office/drawing/2014/main" id="{005DDBAF-49F9-4664-949F-3D61BC39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89" y="1825625"/>
            <a:ext cx="2230676" cy="31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BFBE31-00E8-4485-98C3-5C2079EA4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9"/>
          <a:stretch/>
        </p:blipFill>
        <p:spPr>
          <a:xfrm>
            <a:off x="1329506" y="4420736"/>
            <a:ext cx="7035478" cy="216525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119" y="1581687"/>
            <a:ext cx="5962405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BA1EF-4035-4567-98C8-84F36CAA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人工智能、机器学习、深度学习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4892DC-CE87-4AB9-89EC-B2CD80838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什么是机器学习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让机器通过分析数据找到完成某一个任务的方法，而不需要人为编写规则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机器学习是数据驱动的，是基于概率与统计的方法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机器自动的从数据中得到规律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机器学习比传统人工智能需要更多的数据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机器学习的规模可以非常庞大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机器学习往往是黑盒模型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0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我们什么时候用机器学习？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41" y="944368"/>
            <a:ext cx="8984759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13" y="65314"/>
            <a:ext cx="8855207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01" y="0"/>
            <a:ext cx="8885690" cy="68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7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计算</a:t>
            </a:r>
            <a:r>
              <a:rPr lang="zh-CN" altLang="en-US" dirty="0" smtClean="0"/>
              <a:t>级视觉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123" y="1790461"/>
            <a:ext cx="630555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图像识别（</a:t>
            </a:r>
            <a:r>
              <a:rPr lang="en-US" altLang="zh-CN" dirty="0"/>
              <a:t>Image recognition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 err="1"/>
              <a:t>Fei-Fei</a:t>
            </a:r>
            <a:r>
              <a:rPr lang="en-US" altLang="zh-CN" dirty="0"/>
              <a:t> Li and Image Net</a:t>
            </a:r>
          </a:p>
          <a:p>
            <a:pPr lvl="1"/>
            <a:r>
              <a:rPr lang="en-US" altLang="zh-CN" dirty="0"/>
              <a:t> ImageNet Large Scale Visual Recognition Challenge (</a:t>
            </a:r>
            <a:r>
              <a:rPr lang="en-US" altLang="zh-CN" dirty="0">
                <a:hlinkClick r:id="rId2"/>
              </a:rPr>
              <a:t>ILSVRC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深度卷积神经网络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15" y="3866507"/>
            <a:ext cx="5366920" cy="2416892"/>
          </a:xfrm>
          <a:prstGeom prst="rect">
            <a:avLst/>
          </a:prstGeom>
        </p:spPr>
      </p:pic>
      <p:pic>
        <p:nvPicPr>
          <p:cNvPr id="5122" name="Picture 2" descr="https://www.image-net.org/static_files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097" y="1888396"/>
            <a:ext cx="4207476" cy="57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38" y="4294120"/>
            <a:ext cx="5688015" cy="19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8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计算级视觉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物体</a:t>
            </a:r>
            <a:r>
              <a:rPr lang="zh-CN" altLang="en-US" dirty="0" smtClean="0"/>
              <a:t>侦测，</a:t>
            </a:r>
            <a:r>
              <a:rPr lang="en-US" altLang="zh-CN" dirty="0" smtClean="0"/>
              <a:t>Object Detection</a:t>
            </a:r>
          </a:p>
          <a:p>
            <a:r>
              <a:rPr lang="en-US" altLang="zh-CN" dirty="0" smtClean="0"/>
              <a:t>Image Segmentation</a:t>
            </a:r>
            <a:endParaRPr lang="zh-CN" altLang="en-US" dirty="0"/>
          </a:p>
        </p:txBody>
      </p:sp>
      <p:sp>
        <p:nvSpPr>
          <p:cNvPr id="4" name="AutoShape 2" descr="https://www.researchgate.net/profile/Kedar-Potdar-2/publication/329217107/figure/fig4/AS:697578261852162@1543327026650/Object-detection-in-a-dense-scene.pp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935798"/>
            <a:ext cx="5346509" cy="3522406"/>
          </a:xfrm>
          <a:prstGeom prst="rect">
            <a:avLst/>
          </a:prstGeom>
        </p:spPr>
      </p:pic>
      <p:pic>
        <p:nvPicPr>
          <p:cNvPr id="4100" name="Picture 4" descr="Image Segmentation With 5 Lines 0f Code | by Ayoola Olafenwa (she/her) | 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78" y="1690688"/>
            <a:ext cx="5116068" cy="34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mdpi.com/diagnostics/diagnostics-10-00901/article_deploy/html/images/diagnostics-10-00901-g0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30" y="3398439"/>
            <a:ext cx="5791090" cy="301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i1.go2yd.com/get-image/0uBfnDXfn8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436" y="715879"/>
            <a:ext cx="7662545" cy="569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我们教人工智能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但是不教人工智能炒股</a:t>
            </a:r>
            <a:endParaRPr lang="en-US" altLang="zh-CN" dirty="0" smtClean="0"/>
          </a:p>
          <a:p>
            <a:r>
              <a:rPr lang="zh-CN" altLang="en-US" dirty="0" smtClean="0"/>
              <a:t>这个课的难度</a:t>
            </a:r>
            <a:endParaRPr lang="en-US" altLang="zh-CN" dirty="0" smtClean="0"/>
          </a:p>
          <a:p>
            <a:pPr lvl="1"/>
            <a:r>
              <a:rPr lang="zh-CN" altLang="en-US"/>
              <a:t>大概</a:t>
            </a:r>
            <a:r>
              <a:rPr lang="zh-CN" altLang="en-US" smtClean="0"/>
              <a:t>是世界上最</a:t>
            </a:r>
            <a:r>
              <a:rPr lang="zh-CN" altLang="en-US" dirty="0" smtClean="0"/>
              <a:t>难的</a:t>
            </a:r>
            <a:endParaRPr lang="en-US" altLang="zh-CN" dirty="0" smtClean="0"/>
          </a:p>
          <a:p>
            <a:pPr lvl="1"/>
            <a:r>
              <a:rPr lang="zh-CN" altLang="en-US" dirty="0"/>
              <a:t>也是世界上最简单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/>
            <a:r>
              <a:rPr lang="en-US" altLang="zh-CN" dirty="0"/>
              <a:t>https://zhuanlan.zhihu.com/p/391403854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6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观点分类，</a:t>
            </a:r>
            <a:r>
              <a:rPr lang="en-US" altLang="zh-CN" dirty="0" smtClean="0"/>
              <a:t>Sentiment Classification</a:t>
            </a:r>
          </a:p>
          <a:p>
            <a:pPr lvl="1"/>
            <a:r>
              <a:rPr lang="zh-CN" altLang="en-US" dirty="0" smtClean="0"/>
              <a:t>商品评价反馈</a:t>
            </a:r>
            <a:endParaRPr lang="en-US" altLang="zh-CN" dirty="0" smtClean="0"/>
          </a:p>
          <a:p>
            <a:pPr lvl="1"/>
            <a:r>
              <a:rPr lang="zh-CN" altLang="en-US" dirty="0"/>
              <a:t>舆情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en-US" dirty="0"/>
              <a:t>市场行情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r>
              <a:rPr lang="zh-CN" altLang="en-US" dirty="0" smtClean="0"/>
              <a:t>自然语言生成</a:t>
            </a:r>
            <a:endParaRPr lang="en-US" altLang="zh-CN" dirty="0" smtClean="0"/>
          </a:p>
          <a:p>
            <a:pPr lvl="1"/>
            <a:r>
              <a:rPr lang="zh-CN" altLang="en-US" dirty="0"/>
              <a:t>聊天</a:t>
            </a:r>
            <a:r>
              <a:rPr lang="zh-CN" altLang="en-US" dirty="0" smtClean="0"/>
              <a:t>机器人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机器翻译</a:t>
            </a:r>
            <a:endParaRPr lang="en-US" altLang="zh-CN" dirty="0" smtClean="0"/>
          </a:p>
          <a:p>
            <a:pPr lvl="1"/>
            <a:r>
              <a:rPr lang="zh-CN" altLang="en-US" dirty="0"/>
              <a:t>自动</a:t>
            </a:r>
            <a:r>
              <a:rPr lang="zh-CN" altLang="en-US" dirty="0" smtClean="0"/>
              <a:t>写代码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122" name="Picture 2" descr="https://image.jiqizhixin.com/uploads/editor/1c76aa0f-a535-4aff-be72-aba178499c41/15468374650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29" y="418466"/>
            <a:ext cx="4551091" cy="634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68" y="1027906"/>
            <a:ext cx="6134632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Large Language Model</a:t>
            </a:r>
          </a:p>
          <a:p>
            <a:pPr lvl="1"/>
            <a:r>
              <a:rPr lang="en-US" altLang="zh-CN" dirty="0" smtClean="0"/>
              <a:t>GPT-3</a:t>
            </a:r>
          </a:p>
          <a:p>
            <a:pPr lvl="1"/>
            <a:r>
              <a:rPr lang="zh-CN" altLang="en-US" dirty="0" smtClean="0"/>
              <a:t>超过</a:t>
            </a:r>
            <a:r>
              <a:rPr lang="en-US" altLang="zh-CN" dirty="0" smtClean="0"/>
              <a:t>175B</a:t>
            </a:r>
            <a:r>
              <a:rPr lang="zh-CN" altLang="en-US" dirty="0" smtClean="0"/>
              <a:t>个参数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45TB</a:t>
            </a:r>
            <a:r>
              <a:rPr lang="zh-CN" altLang="en-US" dirty="0" smtClean="0"/>
              <a:t>的文本训练</a:t>
            </a:r>
            <a:endParaRPr lang="en-US" altLang="zh-CN" dirty="0" smtClean="0"/>
          </a:p>
          <a:p>
            <a:pPr lvl="1"/>
            <a:r>
              <a:rPr lang="zh-CN" altLang="en-US" dirty="0"/>
              <a:t>训练</a:t>
            </a:r>
            <a:r>
              <a:rPr lang="zh-CN" altLang="en-US" dirty="0" smtClean="0"/>
              <a:t>费用超过</a:t>
            </a:r>
            <a:r>
              <a:rPr lang="en-US" altLang="zh-CN" dirty="0" smtClean="0"/>
              <a:t>500</a:t>
            </a:r>
            <a:r>
              <a:rPr lang="zh-CN" altLang="en-US" dirty="0" smtClean="0"/>
              <a:t>万美元</a:t>
            </a:r>
            <a:endParaRPr lang="en-US" altLang="zh-CN" dirty="0" smtClean="0"/>
          </a:p>
          <a:p>
            <a:pPr lvl="1"/>
            <a:r>
              <a:rPr lang="zh-CN" altLang="en-US" dirty="0"/>
              <a:t>用</a:t>
            </a:r>
            <a:r>
              <a:rPr lang="zh-CN" altLang="en-US" dirty="0" smtClean="0"/>
              <a:t>一块</a:t>
            </a:r>
            <a:r>
              <a:rPr lang="en-US" altLang="zh-CN" dirty="0" smtClean="0"/>
              <a:t>V100</a:t>
            </a:r>
            <a:r>
              <a:rPr lang="zh-CN" altLang="en-US" dirty="0" smtClean="0"/>
              <a:t>要训练</a:t>
            </a:r>
            <a:r>
              <a:rPr lang="en-US" altLang="zh-CN" dirty="0" smtClean="0"/>
              <a:t>355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058" y="1588770"/>
            <a:ext cx="4133850" cy="110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856" y="3094433"/>
            <a:ext cx="3810144" cy="21322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48" y="1119346"/>
            <a:ext cx="4488569" cy="449619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94871" y="3094433"/>
            <a:ext cx="5517358" cy="3200677"/>
            <a:chOff x="894871" y="3094433"/>
            <a:chExt cx="5517358" cy="320067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871" y="3094433"/>
              <a:ext cx="5517358" cy="3200677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1899192" y="3535680"/>
              <a:ext cx="2627918" cy="2530931"/>
              <a:chOff x="1899192" y="3535680"/>
              <a:chExt cx="2627918" cy="253093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758440" y="3535680"/>
                <a:ext cx="1338828" cy="36933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一个宇航员</a:t>
                </a:r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264952" y="4930140"/>
                <a:ext cx="2262158" cy="36933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在太空</a:t>
                </a:r>
                <a:r>
                  <a:rPr lang="zh-CN" altLang="en-US" dirty="0" smtClean="0"/>
                  <a:t>里和猫打篮球</a:t>
                </a:r>
                <a:endParaRPr lang="zh-CN" altLang="en-US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99192" y="5697279"/>
                <a:ext cx="2031325" cy="36933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用儿童绘本的风格</a:t>
                </a:r>
                <a:endParaRPr lang="zh-CN" altLang="en-US" dirty="0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2440620" y="617696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Dalle-2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1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</a:t>
            </a:r>
            <a:r>
              <a:rPr lang="zh-CN" altLang="en-US" dirty="0" smtClean="0"/>
              <a:t>驾驶</a:t>
            </a:r>
            <a:endParaRPr lang="zh-CN" altLang="en-US" dirty="0"/>
          </a:p>
        </p:txBody>
      </p:sp>
      <p:pic>
        <p:nvPicPr>
          <p:cNvPr id="5" name="图片 4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1782347"/>
            <a:ext cx="6469380" cy="3584037"/>
          </a:xfrm>
          <a:prstGeom prst="rect">
            <a:avLst/>
          </a:prstGeom>
        </p:spPr>
      </p:pic>
      <p:pic>
        <p:nvPicPr>
          <p:cNvPr id="4" name="内容占位符 3" hidden="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05" y="2076291"/>
            <a:ext cx="7524750" cy="4200525"/>
          </a:xfr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8392" y="20328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特斯拉</a:t>
            </a:r>
            <a:r>
              <a:rPr lang="en-US" altLang="zh-CN" dirty="0" smtClean="0"/>
              <a:t>FSD</a:t>
            </a:r>
          </a:p>
          <a:p>
            <a:pPr lvl="1"/>
            <a:r>
              <a:rPr lang="en-US" altLang="zh-CN" dirty="0"/>
              <a:t>Society of Automotive Engineers (SAE) </a:t>
            </a:r>
            <a:r>
              <a:rPr lang="en-US" altLang="zh-CN" dirty="0" smtClean="0"/>
              <a:t>5</a:t>
            </a:r>
            <a:r>
              <a:rPr lang="zh-CN" altLang="en-US" dirty="0" smtClean="0"/>
              <a:t>级自动驾驶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利用数十亿英里真实驾驶数据训练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数十亿模拟驾驶数据训练</a:t>
            </a:r>
            <a:endParaRPr lang="en-US" altLang="zh-CN" dirty="0" smtClean="0"/>
          </a:p>
          <a:p>
            <a:pPr lvl="1"/>
            <a:r>
              <a:rPr lang="zh-CN" altLang="en-US" dirty="0"/>
              <a:t>纯</a:t>
            </a:r>
            <a:r>
              <a:rPr lang="zh-CN" altLang="en-US" dirty="0" smtClean="0"/>
              <a:t>可见光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1000</a:t>
            </a:r>
            <a:r>
              <a:rPr lang="zh-CN" altLang="en-US" dirty="0" smtClean="0"/>
              <a:t>名专职数据标注师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近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块</a:t>
            </a:r>
            <a:r>
              <a:rPr lang="en-US" altLang="zh-CN" dirty="0" smtClean="0"/>
              <a:t>A100 GPU</a:t>
            </a:r>
          </a:p>
          <a:p>
            <a:pPr lvl="1"/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923"/>
          <a:stretch/>
        </p:blipFill>
        <p:spPr>
          <a:xfrm>
            <a:off x="5632704" y="0"/>
            <a:ext cx="6559296" cy="2534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954" y="5070380"/>
            <a:ext cx="2824620" cy="14592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18" y="3950208"/>
            <a:ext cx="5015080" cy="27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5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强化学习的应用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980" y="2267268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Alpha-Go Zero</a:t>
            </a:r>
          </a:p>
          <a:p>
            <a:pPr lvl="1"/>
            <a:r>
              <a:rPr lang="zh-CN" altLang="en-US" dirty="0"/>
              <a:t>强化</a:t>
            </a:r>
            <a:r>
              <a:rPr lang="zh-CN" altLang="en-US" dirty="0" smtClean="0"/>
              <a:t>学习，自己和自己下棋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天，自己和自己下了</a:t>
            </a:r>
            <a:r>
              <a:rPr lang="en-US" altLang="zh-CN" dirty="0" smtClean="0"/>
              <a:t>490</a:t>
            </a:r>
            <a:r>
              <a:rPr lang="zh-CN" altLang="en-US" dirty="0" smtClean="0"/>
              <a:t>万盘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34" y="983264"/>
            <a:ext cx="5691235" cy="31175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07" y="4197349"/>
            <a:ext cx="3322608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玩游戏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可以在任何游戏上超越人类</a:t>
            </a:r>
            <a:endParaRPr lang="en-US" altLang="zh-CN" dirty="0" smtClean="0"/>
          </a:p>
          <a:p>
            <a:pPr lvl="1"/>
            <a:r>
              <a:rPr lang="zh-CN" altLang="en-US" dirty="0"/>
              <a:t>发现一些奇怪的</a:t>
            </a:r>
            <a:r>
              <a:rPr lang="zh-CN" altLang="en-US" dirty="0" smtClean="0"/>
              <a:t>技巧</a:t>
            </a:r>
            <a:endParaRPr lang="en-US" altLang="zh-CN" dirty="0" smtClean="0"/>
          </a:p>
          <a:p>
            <a:r>
              <a:rPr lang="en-US" altLang="zh-CN" dirty="0" smtClean="0"/>
              <a:t>AI</a:t>
            </a:r>
            <a:r>
              <a:rPr lang="zh-CN" altLang="en-US" dirty="0" smtClean="0"/>
              <a:t>控制和聚变装置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0" y="2848928"/>
            <a:ext cx="5728334" cy="3162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9" y="931236"/>
            <a:ext cx="4888559" cy="50797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359" y="3093720"/>
            <a:ext cx="8390783" cy="35573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59" y="3449488"/>
            <a:ext cx="3669301" cy="32592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39" y="3816765"/>
            <a:ext cx="4480873" cy="276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6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</a:t>
            </a:r>
            <a:r>
              <a:rPr lang="zh-CN" altLang="en-US" dirty="0" smtClean="0"/>
              <a:t>的机器学习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82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Grp="1" noChangeArrowheads="1"/>
          </p:cNvSpPr>
          <p:nvPr>
            <p:ph idx="1"/>
          </p:nvPr>
        </p:nvSpPr>
        <p:spPr bwMode="auto">
          <a:xfrm>
            <a:off x="414529" y="1498166"/>
            <a:ext cx="7109639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测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16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名成年女子的身高与腿长所得数据如下：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26</a:t>
            </a:fld>
            <a:r>
              <a:rPr lang="en-US" altLang="zh-CN"/>
              <a:t>/10</a:t>
            </a:r>
            <a:endParaRPr lang="en-US" altLang="zh-CN" dirty="0"/>
          </a:p>
        </p:txBody>
      </p:sp>
      <p:graphicFrame>
        <p:nvGraphicFramePr>
          <p:cNvPr id="6" name="Group 223"/>
          <p:cNvGraphicFramePr>
            <a:graphicFrameLocks noGrp="1"/>
          </p:cNvGraphicFramePr>
          <p:nvPr>
            <p:extLst/>
          </p:nvPr>
        </p:nvGraphicFramePr>
        <p:xfrm>
          <a:off x="1321820" y="1955576"/>
          <a:ext cx="8496300" cy="954088"/>
        </p:xfrm>
        <a:graphic>
          <a:graphicData uri="http://schemas.openxmlformats.org/drawingml/2006/table">
            <a:tbl>
              <a:tblPr/>
              <a:tblGrid>
                <a:gridCol w="773113">
                  <a:extLst>
                    <a:ext uri="{9D8B030D-6E8A-4147-A177-3AD203B41FA5}">
                      <a16:colId xmlns:a16="http://schemas.microsoft.com/office/drawing/2014/main" val="3560233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69862114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680647925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83710003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32813596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17288471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6051459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95301129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43271448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6137346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208947882"/>
                    </a:ext>
                  </a:extLst>
                </a:gridCol>
                <a:gridCol w="484187">
                  <a:extLst>
                    <a:ext uri="{9D8B030D-6E8A-4147-A177-3AD203B41FA5}">
                      <a16:colId xmlns:a16="http://schemas.microsoft.com/office/drawing/2014/main" val="709473528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473911737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220937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73899099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036407667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698771662"/>
                    </a:ext>
                  </a:extLst>
                </a:gridCol>
              </a:tblGrid>
              <a:tr h="504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身高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149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158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159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85900"/>
                  </a:ext>
                </a:extLst>
              </a:tr>
              <a:tr h="449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腿长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88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88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98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98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177352"/>
                  </a:ext>
                </a:extLst>
              </a:tr>
            </a:tbl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321820" y="3174552"/>
            <a:ext cx="83978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dirty="0">
                <a:latin typeface="+mj-ea"/>
                <a:ea typeface="+mj-ea"/>
              </a:rPr>
              <a:t>以身高</a:t>
            </a:r>
            <a:r>
              <a:rPr kumimoji="1" lang="en-US" altLang="zh-CN" sz="2400" dirty="0">
                <a:latin typeface="+mj-ea"/>
                <a:ea typeface="+mj-ea"/>
              </a:rPr>
              <a:t>x</a:t>
            </a:r>
            <a:r>
              <a:rPr kumimoji="1" lang="zh-CN" altLang="en-US" sz="2400" dirty="0">
                <a:latin typeface="+mj-ea"/>
                <a:ea typeface="+mj-ea"/>
              </a:rPr>
              <a:t>为横坐标，以腿长</a:t>
            </a:r>
            <a:r>
              <a:rPr kumimoji="1" lang="en-US" altLang="zh-CN" sz="2400" dirty="0">
                <a:latin typeface="+mj-ea"/>
                <a:ea typeface="+mj-ea"/>
              </a:rPr>
              <a:t>y</a:t>
            </a:r>
            <a:r>
              <a:rPr kumimoji="1" lang="zh-CN" altLang="en-US" sz="2400" dirty="0">
                <a:latin typeface="+mj-ea"/>
                <a:ea typeface="+mj-ea"/>
              </a:rPr>
              <a:t>为纵坐标将这些数据点（</a:t>
            </a:r>
            <a:r>
              <a:rPr kumimoji="1" lang="en-US" altLang="zh-CN" sz="2400" dirty="0">
                <a:latin typeface="+mj-ea"/>
                <a:ea typeface="+mj-ea"/>
              </a:rPr>
              <a:t>xi</a:t>
            </a:r>
            <a:r>
              <a:rPr kumimoji="1" lang="zh-CN" altLang="en-US" sz="2400" dirty="0">
                <a:latin typeface="+mj-ea"/>
                <a:ea typeface="+mj-ea"/>
              </a:rPr>
              <a:t>，</a:t>
            </a:r>
            <a:r>
              <a:rPr kumimoji="1" lang="en-US" altLang="zh-CN" sz="2400" dirty="0" err="1">
                <a:latin typeface="+mj-ea"/>
                <a:ea typeface="+mj-ea"/>
              </a:rPr>
              <a:t>yi</a:t>
            </a:r>
            <a:r>
              <a:rPr kumimoji="1" lang="zh-CN" altLang="en-US" sz="2400" dirty="0">
                <a:latin typeface="+mj-ea"/>
                <a:ea typeface="+mj-ea"/>
              </a:rPr>
              <a:t>）在平面直角坐标系上标出</a:t>
            </a:r>
            <a:r>
              <a:rPr kumimoji="1" lang="en-US" altLang="zh-CN" sz="2400" dirty="0">
                <a:latin typeface="+mj-ea"/>
                <a:ea typeface="+mj-ea"/>
              </a:rPr>
              <a:t>.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91" y="3993552"/>
            <a:ext cx="36576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533816" y="5776316"/>
            <a:ext cx="26516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+mj-ea"/>
                <a:ea typeface="+mj-ea"/>
              </a:rPr>
              <a:t>散点图 </a:t>
            </a:r>
            <a:r>
              <a:rPr kumimoji="1" lang="en-US" altLang="zh-CN" sz="2400" dirty="0">
                <a:latin typeface="+mj-ea"/>
                <a:ea typeface="+mj-ea"/>
              </a:rPr>
              <a:t>Scatter Plot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V="1">
            <a:off x="2777791" y="4298352"/>
            <a:ext cx="25908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>
            <p:extLst/>
          </p:nvPr>
        </p:nvGraphicFramePr>
        <p:xfrm>
          <a:off x="6637004" y="4330328"/>
          <a:ext cx="31019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公式" r:id="rId4" imgW="1015920" imgH="228600" progId="Equation.3">
                  <p:embed/>
                </p:oleObj>
              </mc:Choice>
              <mc:Fallback>
                <p:oleObj name="公式" r:id="rId4" imgW="1015920" imgH="228600" progId="Equation.3">
                  <p:embed/>
                  <p:pic>
                    <p:nvPicPr>
                      <p:cNvPr id="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004" y="4330328"/>
                        <a:ext cx="31019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4987591" y="4603152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192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utoUpdateAnimBg="0"/>
      <p:bldP spid="1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099" y="30272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Fish market —— multivariate regression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826" y="1046745"/>
            <a:ext cx="10515600" cy="1815026"/>
          </a:xfrm>
        </p:spPr>
        <p:txBody>
          <a:bodyPr>
            <a:normAutofit/>
          </a:bodyPr>
          <a:lstStyle/>
          <a:p>
            <a:r>
              <a:rPr lang="en-US" altLang="zh-CN" dirty="0"/>
              <a:t>This dataset is a record of 7 common different fish species in fish market sales. With this dataset, a predictive model can be performed using machine friendly data and estimate the weight of fish can be predicted.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6" y="2681467"/>
            <a:ext cx="4914900" cy="3152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95" y="2696052"/>
            <a:ext cx="3612491" cy="3303909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19099" y="5622589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Let’s turn to code and see!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2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Regression models involve the following parameters and variables:</a:t>
                </a:r>
              </a:p>
              <a:p>
                <a:pPr lvl="1"/>
                <a:r>
                  <a:rPr lang="en-US" altLang="zh-CN" sz="2000" dirty="0"/>
                  <a:t>The unknown parameters, denoted as </a:t>
                </a:r>
                <a:r>
                  <a:rPr lang="el-GR" altLang="zh-CN" sz="2000" b="1" i="1" dirty="0"/>
                  <a:t>β</a:t>
                </a:r>
                <a:endParaRPr lang="en-US" altLang="zh-CN" sz="2000" b="1" i="1" dirty="0"/>
              </a:p>
              <a:p>
                <a:pPr lvl="1"/>
                <a:r>
                  <a:rPr lang="en-US" altLang="zh-CN" sz="2000" dirty="0"/>
                  <a:t>The independent variables, </a:t>
                </a:r>
                <a:r>
                  <a:rPr lang="en-US" altLang="zh-CN" sz="2000" b="1" i="1" dirty="0"/>
                  <a:t>X</a:t>
                </a:r>
              </a:p>
              <a:p>
                <a:pPr lvl="1"/>
                <a:r>
                  <a:rPr lang="en-US" altLang="zh-CN" sz="2000" dirty="0"/>
                  <a:t>The dependent variable, </a:t>
                </a:r>
                <a:r>
                  <a:rPr lang="en-US" altLang="zh-CN" sz="2000" b="1" i="1" dirty="0"/>
                  <a:t>Y</a:t>
                </a:r>
                <a:r>
                  <a:rPr lang="en-US" altLang="zh-CN" sz="2000" dirty="0"/>
                  <a:t>.</a:t>
                </a:r>
              </a:p>
              <a:p>
                <a:pPr marL="457200" lvl="1" indent="0">
                  <a:buNone/>
                </a:pPr>
                <a:endParaRPr lang="en-US" altLang="zh-CN" sz="2000" dirty="0"/>
              </a:p>
              <a:p>
                <a:pPr lvl="1"/>
                <a:endParaRPr lang="en-US" altLang="zh-CN" sz="2000" dirty="0"/>
              </a:p>
              <a:p>
                <a:pPr lvl="1"/>
                <a:r>
                  <a:rPr lang="en-US" altLang="zh-CN" sz="20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b="1" i="1" dirty="0"/>
                  <a:t> </a:t>
                </a:r>
                <a:r>
                  <a:rPr lang="en-US" altLang="zh-CN" sz="2000" dirty="0"/>
                  <a:t>is a linear function of</a:t>
                </a:r>
                <a:r>
                  <a:rPr lang="el-GR" altLang="zh-CN" sz="2000" b="1" i="1" dirty="0"/>
                  <a:t> β</a:t>
                </a:r>
                <a:r>
                  <a:rPr lang="en-US" altLang="zh-CN" sz="2000" dirty="0"/>
                  <a:t> then it’s linear regression (not X)</a:t>
                </a:r>
              </a:p>
              <a:p>
                <a:pPr lvl="1"/>
                <a:endParaRPr lang="en-US" altLang="zh-CN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18" y="1010308"/>
                <a:ext cx="8424961" cy="5173663"/>
              </a:xfrm>
              <a:blipFill>
                <a:blip r:embed="rId2"/>
                <a:stretch>
                  <a:fillRect l="-1013" t="-943" r="-1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models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28</a:t>
            </a:fld>
            <a:r>
              <a:rPr lang="en-US" altLang="zh-CN"/>
              <a:t>/10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536634" y="3344737"/>
                <a:ext cx="2815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634" y="3344737"/>
                <a:ext cx="2815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/>
              <p:nvPr/>
            </p:nvSpPr>
            <p:spPr>
              <a:xfrm>
                <a:off x="7064118" y="3344737"/>
                <a:ext cx="1920077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118" y="3344737"/>
                <a:ext cx="1920077" cy="442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3359696" y="4293097"/>
                <a:ext cx="2200924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sz="2800" b="1" i="1" baseline="-2500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sz="2800" b="1" i="1" baseline="-2500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4293097"/>
                <a:ext cx="2200924" cy="442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6C5E54-9837-4BE0-9121-7133AD9A4A9F}"/>
                  </a:ext>
                </a:extLst>
              </p:cNvPr>
              <p:cNvSpPr txBox="1"/>
              <p:nvPr/>
            </p:nvSpPr>
            <p:spPr>
              <a:xfrm>
                <a:off x="6095400" y="4312957"/>
                <a:ext cx="4304896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b="1" i="1" baseline="-2500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800" baseline="30000" dirty="0"/>
                  <a:t>3</a:t>
                </a:r>
                <a:endParaRPr lang="zh-CN" altLang="en-US" sz="2800" baseline="30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6C5E54-9837-4BE0-9121-7133AD9A4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400" y="4312957"/>
                <a:ext cx="4304896" cy="442429"/>
              </a:xfrm>
              <a:prstGeom prst="rect">
                <a:avLst/>
              </a:prstGeom>
              <a:blipFill>
                <a:blip r:embed="rId6"/>
                <a:stretch>
                  <a:fillRect t="-22222" b="-48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6777B78-4B15-4879-A8CB-528DC06BF05C}"/>
                  </a:ext>
                </a:extLst>
              </p:cNvPr>
              <p:cNvSpPr txBox="1"/>
              <p:nvPr/>
            </p:nvSpPr>
            <p:spPr>
              <a:xfrm>
                <a:off x="3807328" y="5007389"/>
                <a:ext cx="4386650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b="1" i="1" baseline="-2500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baseline="-2500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800" baseline="-25000" dirty="0"/>
                  <a:t>3</a:t>
                </a:r>
                <a:endParaRPr lang="zh-CN" altLang="en-US" sz="2800" baseline="-25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6777B78-4B15-4879-A8CB-528DC06B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328" y="5007389"/>
                <a:ext cx="4386650" cy="442429"/>
              </a:xfrm>
              <a:prstGeom prst="rect">
                <a:avLst/>
              </a:prstGeom>
              <a:blipFill>
                <a:blip r:embed="rId7"/>
                <a:stretch>
                  <a:fillRect t="-21918" r="-1391" b="-47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6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A261C9A-767F-4C66-9C85-24A5CB127DE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362200" y="1825625"/>
                <a:ext cx="2332370" cy="39818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 baseline="-2500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A261C9A-767F-4C66-9C85-24A5CB127DE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200" y="1825625"/>
                <a:ext cx="2332370" cy="3981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D39C666-D22C-4721-94B8-937C4950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 Linear Regression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FAC2EB-8FD2-438E-84C5-D9599A3164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29</a:t>
            </a:fld>
            <a:r>
              <a:rPr lang="en-US" altLang="zh-CN"/>
              <a:t>/10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7BA3A-58D4-43AF-A7FD-09EA46D11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832" y="2852556"/>
            <a:ext cx="5498034" cy="29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你将学到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什么</a:t>
            </a:r>
            <a:r>
              <a:rPr lang="zh-CN" altLang="en-US" dirty="0"/>
              <a:t>是</a:t>
            </a:r>
            <a:r>
              <a:rPr lang="zh-CN" altLang="en-US" dirty="0" smtClean="0"/>
              <a:t>机器学习</a:t>
            </a:r>
            <a:endParaRPr lang="en-US" altLang="zh-CN" dirty="0"/>
          </a:p>
          <a:p>
            <a:r>
              <a:rPr lang="zh-CN" altLang="en-US" dirty="0"/>
              <a:t>最简单的机器学习</a:t>
            </a:r>
            <a:r>
              <a:rPr lang="en-US" altLang="zh-CN" dirty="0"/>
              <a:t>——linear regression</a:t>
            </a:r>
            <a:endParaRPr lang="en-US" altLang="zh-CN" dirty="0" smtClean="0"/>
          </a:p>
          <a:p>
            <a:r>
              <a:rPr lang="zh-CN" altLang="en-US" dirty="0"/>
              <a:t>机器是怎么学习的</a:t>
            </a:r>
            <a:endParaRPr lang="en-US" altLang="zh-CN" dirty="0"/>
          </a:p>
          <a:p>
            <a:r>
              <a:rPr lang="zh-CN" altLang="en-US" dirty="0" smtClean="0"/>
              <a:t>机器学习的种类</a:t>
            </a:r>
            <a:endParaRPr lang="en-US" altLang="zh-CN" dirty="0" smtClean="0"/>
          </a:p>
          <a:p>
            <a:r>
              <a:rPr lang="zh-CN" altLang="en-US" dirty="0" smtClean="0"/>
              <a:t>传统的机器学习方法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SK-learn</a:t>
            </a:r>
          </a:p>
          <a:p>
            <a:pPr lvl="1"/>
            <a:r>
              <a:rPr lang="zh-CN" altLang="en-US" dirty="0"/>
              <a:t>基本</a:t>
            </a:r>
            <a:r>
              <a:rPr lang="zh-CN" altLang="en-US" dirty="0" smtClean="0"/>
              <a:t>的分类</a:t>
            </a:r>
            <a:endParaRPr lang="en-US" altLang="zh-CN" dirty="0" smtClean="0"/>
          </a:p>
          <a:p>
            <a:r>
              <a:rPr lang="zh-CN" altLang="en-US" dirty="0" smtClean="0"/>
              <a:t>机器学习</a:t>
            </a:r>
            <a:r>
              <a:rPr lang="zh-CN" altLang="en-US" dirty="0"/>
              <a:t>的基本</a:t>
            </a:r>
            <a:r>
              <a:rPr lang="zh-CN" altLang="en-US" dirty="0" smtClean="0"/>
              <a:t>套路</a:t>
            </a:r>
            <a:endParaRPr lang="en-US" altLang="zh-CN" dirty="0" smtClean="0"/>
          </a:p>
          <a:p>
            <a:r>
              <a:rPr lang="zh-CN" altLang="en-US" dirty="0" smtClean="0"/>
              <a:t>如何使用</a:t>
            </a:r>
            <a:r>
              <a:rPr lang="en-US" altLang="zh-CN" dirty="0" err="1" smtClean="0"/>
              <a:t>kaggle</a:t>
            </a:r>
            <a:r>
              <a:rPr lang="zh-CN" altLang="en-US" dirty="0" smtClean="0"/>
              <a:t>找数据并完成基本的机器学习应用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8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机器是怎么学习的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7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" y="0"/>
            <a:ext cx="8687553" cy="647756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834505" y="2605265"/>
            <a:ext cx="4297567" cy="1692684"/>
            <a:chOff x="2320591" y="3993552"/>
            <a:chExt cx="5435028" cy="2444750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0591" y="3993552"/>
              <a:ext cx="3657600" cy="244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V="1">
              <a:off x="2777791" y="4298352"/>
              <a:ext cx="2590800" cy="1905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graphicFrame>
          <p:nvGraphicFramePr>
            <p:cNvPr id="9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4810363" y="5120899"/>
            <a:ext cx="2945256" cy="699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公式" r:id="rId5" imgW="965160" imgH="228600" progId="Equation.3">
                    <p:embed/>
                  </p:oleObj>
                </mc:Choice>
                <mc:Fallback>
                  <p:oleObj name="公式" r:id="rId5" imgW="965160" imgH="228600" progId="Equation.3">
                    <p:embed/>
                    <p:pic>
                      <p:nvPicPr>
                        <p:cNvPr id="9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0363" y="5120899"/>
                          <a:ext cx="2945256" cy="699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276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64" y="0"/>
            <a:ext cx="8870046" cy="66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86" y="117823"/>
            <a:ext cx="8862828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06" y="94961"/>
            <a:ext cx="8847587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114012"/>
            <a:ext cx="8939035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9" y="2266874"/>
            <a:ext cx="11713682" cy="25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t dog machine learning label">
            <a:extLst>
              <a:ext uri="{FF2B5EF4-FFF2-40B4-BE49-F238E27FC236}">
                <a16:creationId xmlns:a16="http://schemas.microsoft.com/office/drawing/2014/main" id="{5FEFE107-031B-406F-AD6E-641EE978A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1" b="32236"/>
          <a:stretch/>
        </p:blipFill>
        <p:spPr bwMode="auto">
          <a:xfrm>
            <a:off x="8427211" y="376047"/>
            <a:ext cx="3237652" cy="273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2D14B6E9-4871-40C5-B1BF-0A08288A7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/>
          <a:stretch/>
        </p:blipFill>
        <p:spPr bwMode="auto">
          <a:xfrm>
            <a:off x="8020894" y="3760370"/>
            <a:ext cx="3959188" cy="269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8091512" y="3211241"/>
            <a:ext cx="35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Supervised learning: with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5294" y="6269105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Unsupervised learning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 label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8343119" y="339365"/>
            <a:ext cx="3408724" cy="6771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8364543" y="1877438"/>
            <a:ext cx="3387300" cy="3077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45953" y="337563"/>
            <a:ext cx="105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Features</a:t>
            </a:r>
          </a:p>
          <a:p>
            <a:pPr algn="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32895" y="1477053"/>
            <a:ext cx="1589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Label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Ground-Truth</a:t>
            </a:r>
          </a:p>
          <a:p>
            <a:pPr algn="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内容占位符 1"/>
          <p:cNvSpPr>
            <a:spLocks noGrp="1"/>
          </p:cNvSpPr>
          <p:nvPr>
            <p:ph idx="1"/>
          </p:nvPr>
        </p:nvSpPr>
        <p:spPr>
          <a:xfrm>
            <a:off x="462454" y="2052035"/>
            <a:ext cx="10239073" cy="4351338"/>
          </a:xfrm>
        </p:spPr>
        <p:txBody>
          <a:bodyPr/>
          <a:lstStyle/>
          <a:p>
            <a:r>
              <a:rPr lang="en-US" altLang="zh-CN" dirty="0"/>
              <a:t>Supervised learning</a:t>
            </a:r>
          </a:p>
          <a:p>
            <a:pPr lvl="1"/>
            <a:r>
              <a:rPr lang="en-US" altLang="zh-CN" dirty="0"/>
              <a:t>Trained with labeled data</a:t>
            </a:r>
          </a:p>
          <a:p>
            <a:pPr lvl="1"/>
            <a:r>
              <a:rPr lang="en-US" altLang="zh-CN" dirty="0"/>
              <a:t>Regression</a:t>
            </a:r>
          </a:p>
          <a:p>
            <a:pPr lvl="1"/>
            <a:r>
              <a:rPr lang="en-US" altLang="zh-CN" dirty="0"/>
              <a:t>Classification</a:t>
            </a:r>
          </a:p>
          <a:p>
            <a:r>
              <a:rPr lang="en-US" altLang="zh-CN" dirty="0"/>
              <a:t>Unsupervised learning</a:t>
            </a:r>
          </a:p>
          <a:p>
            <a:pPr lvl="1"/>
            <a:r>
              <a:rPr lang="en-US" altLang="zh-CN" dirty="0"/>
              <a:t>Trained with unlabeled data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16" name="标题 2"/>
          <p:cNvSpPr txBox="1">
            <a:spLocks/>
          </p:cNvSpPr>
          <p:nvPr/>
        </p:nvSpPr>
        <p:spPr>
          <a:xfrm>
            <a:off x="295656" y="135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Types of Machine Learning	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45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84"/>
    </mc:Choice>
    <mc:Fallback xmlns="">
      <p:transition spd="slow" advTm="10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5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6858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learning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  <p:pic>
        <p:nvPicPr>
          <p:cNvPr id="5" name="Picture 2" descr="C:\Users\Ian\Desktop\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4" y="1825625"/>
            <a:ext cx="6059941" cy="37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311875" y="234463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TrainedModel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Model.Train</a:t>
            </a:r>
            <a:r>
              <a:rPr lang="en-US" altLang="zh-CN" sz="2400" dirty="0" smtClean="0"/>
              <a:t>(X,Y)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TrainedModel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Model.Fit</a:t>
            </a:r>
            <a:r>
              <a:rPr lang="en-US" altLang="zh-CN" sz="2400" dirty="0" smtClean="0"/>
              <a:t>(X,Y)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fitlm</a:t>
            </a:r>
            <a:r>
              <a:rPr lang="en-US" altLang="zh-CN" sz="2400" dirty="0"/>
              <a:t>([exp4.x1 exp4.x2 </a:t>
            </a:r>
            <a:r>
              <a:rPr lang="en-US" altLang="zh-CN" sz="2400" dirty="0" err="1"/>
              <a:t>isSmoker</a:t>
            </a:r>
            <a:r>
              <a:rPr lang="en-US" altLang="zh-CN" sz="2400" dirty="0"/>
              <a:t>],exp4.y)</a:t>
            </a:r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055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Supervised learning</a:t>
            </a:r>
            <a:endParaRPr lang="zh-CN" altLang="en-US" dirty="0"/>
          </a:p>
        </p:txBody>
      </p:sp>
      <p:grpSp>
        <p:nvGrpSpPr>
          <p:cNvPr id="4" name="Group 26"/>
          <p:cNvGrpSpPr/>
          <p:nvPr/>
        </p:nvGrpSpPr>
        <p:grpSpPr>
          <a:xfrm>
            <a:off x="344593" y="2654064"/>
            <a:ext cx="3730390" cy="2480328"/>
            <a:chOff x="2806700" y="3717590"/>
            <a:chExt cx="2539492" cy="1732379"/>
          </a:xfrm>
        </p:grpSpPr>
        <p:pic>
          <p:nvPicPr>
            <p:cNvPr id="5" name="Picture 22" descr="m2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998831"/>
              <a:ext cx="2539492" cy="1451138"/>
            </a:xfrm>
            <a:prstGeom prst="rect">
              <a:avLst/>
            </a:prstGeom>
          </p:spPr>
        </p:pic>
        <p:sp>
          <p:nvSpPr>
            <p:cNvPr id="6" name="TextBox 23"/>
            <p:cNvSpPr txBox="1"/>
            <p:nvPr/>
          </p:nvSpPr>
          <p:spPr>
            <a:xfrm>
              <a:off x="3598348" y="3717590"/>
              <a:ext cx="136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pic>
        <p:nvPicPr>
          <p:cNvPr id="7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73" y="1834173"/>
            <a:ext cx="7404157" cy="405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511118" y="2061281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classification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0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你将学到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深度学习</a:t>
            </a:r>
            <a:endParaRPr lang="en-US" altLang="zh-CN" dirty="0" smtClean="0"/>
          </a:p>
          <a:p>
            <a:r>
              <a:rPr lang="zh-CN" altLang="en-US" dirty="0"/>
              <a:t>什么</a:t>
            </a:r>
            <a:r>
              <a:rPr lang="zh-CN" altLang="en-US" dirty="0" smtClean="0"/>
              <a:t>是神经网络</a:t>
            </a:r>
            <a:endParaRPr lang="en-US" altLang="zh-CN" dirty="0" smtClean="0"/>
          </a:p>
          <a:p>
            <a:r>
              <a:rPr lang="zh-CN" altLang="en-US" dirty="0" smtClean="0"/>
              <a:t>数据的表示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练习：</a:t>
            </a:r>
            <a:endParaRPr lang="en-US" altLang="zh-CN" dirty="0"/>
          </a:p>
          <a:p>
            <a:pPr lvl="1"/>
            <a:r>
              <a:rPr lang="en-US" altLang="zh-CN" dirty="0" smtClean="0"/>
              <a:t>Fashion MNIST</a:t>
            </a:r>
          </a:p>
          <a:p>
            <a:pPr lvl="1"/>
            <a:r>
              <a:rPr lang="en-US" altLang="zh-CN" dirty="0"/>
              <a:t>"</a:t>
            </a:r>
            <a:r>
              <a:rPr lang="en-US" altLang="zh-CN" dirty="0" err="1"/>
              <a:t>matlab</a:t>
            </a:r>
            <a:r>
              <a:rPr lang="en-US" altLang="zh-CN" dirty="0"/>
              <a:t>" </a:t>
            </a:r>
            <a:r>
              <a:rPr lang="en-US" altLang="zh-CN" dirty="0" smtClean="0"/>
              <a:t>letter</a:t>
            </a:r>
            <a:r>
              <a:rPr lang="en-US" altLang="zh-CN" dirty="0"/>
              <a:t> as </a:t>
            </a:r>
            <a:r>
              <a:rPr lang="en-US" altLang="zh-CN" dirty="0" smtClean="0"/>
              <a:t>homework</a:t>
            </a:r>
          </a:p>
          <a:p>
            <a:r>
              <a:rPr lang="en-US" altLang="zh-CN" dirty="0" smtClean="0"/>
              <a:t>Bias &amp; Variance tradeoff </a:t>
            </a:r>
          </a:p>
          <a:p>
            <a:r>
              <a:rPr lang="zh-CN" altLang="en-US" dirty="0" smtClean="0"/>
              <a:t>卷积神经网络 </a:t>
            </a:r>
            <a:r>
              <a:rPr lang="en-US" altLang="zh-CN" dirty="0" smtClean="0"/>
              <a:t>CNN	</a:t>
            </a:r>
          </a:p>
          <a:p>
            <a:pPr lvl="1"/>
            <a:r>
              <a:rPr lang="zh-CN" altLang="en-US" dirty="0"/>
              <a:t>练习：</a:t>
            </a:r>
            <a:endParaRPr lang="en-US" altLang="zh-CN" dirty="0"/>
          </a:p>
          <a:p>
            <a:pPr lvl="1"/>
            <a:r>
              <a:rPr lang="en-US" altLang="zh-CN" dirty="0"/>
              <a:t>Fashion </a:t>
            </a:r>
            <a:r>
              <a:rPr lang="en-US" altLang="zh-CN" dirty="0" smtClean="0"/>
              <a:t>MNIST CNN revisit</a:t>
            </a:r>
            <a:endParaRPr lang="en-US" altLang="zh-CN" dirty="0"/>
          </a:p>
          <a:p>
            <a:pPr lvl="1"/>
            <a:r>
              <a:rPr lang="en-US" altLang="zh-CN" dirty="0" smtClean="0"/>
              <a:t>Cifar-10 as homework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5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 has no label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67" y="1690688"/>
            <a:ext cx="4491281" cy="1977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84" y="4388038"/>
            <a:ext cx="2808312" cy="1788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679" y="4459132"/>
            <a:ext cx="3544069" cy="17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0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3881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设定一个环境模型（</a:t>
            </a:r>
            <a:r>
              <a:rPr lang="en-US" altLang="zh-CN" dirty="0"/>
              <a:t>Environment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设定一个奖励函数（</a:t>
            </a:r>
            <a:r>
              <a:rPr lang="en-US" altLang="zh-CN" dirty="0"/>
              <a:t>Reward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一个机器代理（</a:t>
            </a:r>
            <a:r>
              <a:rPr lang="en-US" altLang="zh-CN" dirty="0"/>
              <a:t>agent</a:t>
            </a:r>
            <a:r>
              <a:rPr lang="zh-CN" altLang="en-US" dirty="0"/>
              <a:t>），按照一定的策略（</a:t>
            </a:r>
            <a:r>
              <a:rPr lang="en-US" altLang="zh-CN" dirty="0"/>
              <a:t>policy</a:t>
            </a:r>
            <a:r>
              <a:rPr lang="zh-CN" altLang="en-US" dirty="0"/>
              <a:t>），针对环境所出的状态（</a:t>
            </a:r>
            <a:r>
              <a:rPr lang="en-US" altLang="zh-CN" dirty="0"/>
              <a:t>state</a:t>
            </a:r>
            <a:r>
              <a:rPr lang="zh-CN" altLang="en-US" dirty="0"/>
              <a:t>），给出一个动作（</a:t>
            </a:r>
            <a:r>
              <a:rPr lang="en-US" altLang="zh-CN" dirty="0"/>
              <a:t>action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通过训，最大化这个代理的累计奖励</a:t>
            </a:r>
          </a:p>
        </p:txBody>
      </p:sp>
      <p:pic>
        <p:nvPicPr>
          <p:cNvPr id="3074" name="Picture 2" descr="What is Reinforcement Learning? | Geek Cul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28511"/>
            <a:ext cx="4689475" cy="453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very basics of Reinforcement Learning | by Aneek Das | Becoming Human:  Artificial Intelligence Magaz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788988"/>
            <a:ext cx="66865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9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/>
              <a:t>传统的机器学习方法</a:t>
            </a:r>
            <a:endParaRPr lang="en-US" altLang="zh-CN" sz="3600" dirty="0"/>
          </a:p>
          <a:p>
            <a:pPr lvl="1"/>
            <a:r>
              <a:rPr lang="en-US" altLang="zh-CN" sz="3200" dirty="0"/>
              <a:t>SK-learn</a:t>
            </a:r>
          </a:p>
          <a:p>
            <a:pPr lvl="1"/>
            <a:r>
              <a:rPr lang="zh-CN" altLang="en-US" sz="3200" dirty="0"/>
              <a:t>基本的</a:t>
            </a:r>
            <a:r>
              <a:rPr lang="zh-CN" altLang="en-US" sz="3200" dirty="0" smtClean="0"/>
              <a:t>分类</a:t>
            </a:r>
            <a:endParaRPr lang="en-US" altLang="zh-CN" sz="3200" dirty="0" smtClean="0"/>
          </a:p>
          <a:p>
            <a:r>
              <a:rPr lang="en-US" altLang="zh-CN" sz="3600" dirty="0" smtClean="0"/>
              <a:t>Here we use:</a:t>
            </a:r>
          </a:p>
          <a:p>
            <a:pPr lvl="1"/>
            <a:r>
              <a:rPr lang="en-US" altLang="zh-CN" dirty="0" smtClean="0"/>
              <a:t>Random Forest</a:t>
            </a:r>
          </a:p>
          <a:p>
            <a:pPr lvl="1"/>
            <a:r>
              <a:rPr lang="en-US" altLang="zh-CN" dirty="0" smtClean="0"/>
              <a:t>K-</a:t>
            </a:r>
            <a:r>
              <a:rPr lang="en-US" altLang="zh-CN" dirty="0" err="1" smtClean="0"/>
              <a:t>Neighbours</a:t>
            </a:r>
            <a:endParaRPr lang="en-US" altLang="zh-CN" dirty="0"/>
          </a:p>
          <a:p>
            <a:pPr lvl="1"/>
            <a:r>
              <a:rPr lang="en-US" altLang="zh-CN" dirty="0" smtClean="0"/>
              <a:t>SVM</a:t>
            </a:r>
          </a:p>
          <a:p>
            <a:pPr lvl="1"/>
            <a:r>
              <a:rPr lang="en-US" altLang="zh-CN" dirty="0" smtClean="0"/>
              <a:t>And all other interesting methods you want to have a try!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Iris classification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29847"/>
            <a:ext cx="5093392" cy="3817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1" y="3643914"/>
            <a:ext cx="4721772" cy="15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2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Evaluate a classification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095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Confusion matrix</a:t>
            </a:r>
          </a:p>
          <a:p>
            <a:pPr lvl="1"/>
            <a:r>
              <a:rPr lang="en-US" altLang="zh-CN" dirty="0" smtClean="0"/>
              <a:t>true positive (TP)</a:t>
            </a:r>
          </a:p>
          <a:p>
            <a:pPr lvl="1"/>
            <a:r>
              <a:rPr lang="en-US" altLang="zh-CN" dirty="0" smtClean="0"/>
              <a:t>true negative (TN)</a:t>
            </a:r>
          </a:p>
          <a:p>
            <a:pPr lvl="1"/>
            <a:r>
              <a:rPr lang="en-US" altLang="zh-CN" dirty="0" smtClean="0"/>
              <a:t>false positive (FP)</a:t>
            </a:r>
          </a:p>
          <a:p>
            <a:pPr lvl="1"/>
            <a:r>
              <a:rPr lang="en-US" altLang="zh-CN" dirty="0" smtClean="0"/>
              <a:t>false negative (FN)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1640959"/>
            <a:ext cx="543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True positive rate (TPR) </a:t>
            </a:r>
            <a:r>
              <a:rPr lang="en-US" altLang="zh-CN" dirty="0" smtClean="0"/>
              <a:t>or sensitivity, recall, hit rate</a:t>
            </a:r>
          </a:p>
          <a:p>
            <a:r>
              <a:rPr lang="en-US" altLang="zh-CN" dirty="0"/>
              <a:t>F</a:t>
            </a:r>
            <a:r>
              <a:rPr lang="en-US" altLang="zh-CN" dirty="0" smtClean="0"/>
              <a:t>alse negative rate (FNR) or miss rate or </a:t>
            </a:r>
            <a:endParaRPr lang="zh-CN" altLang="en-US" dirty="0"/>
          </a:p>
        </p:txBody>
      </p:sp>
      <p:sp>
        <p:nvSpPr>
          <p:cNvPr id="6" name="AutoShape 4" descr="{\displaystyle \mathrm {TPR} ={\frac {\mathrm {TP} }{\mathrm {P} }}={\frac {\mathrm {TP} }{\mathrm {TP} +\mathrm {FN} }}=1-\mathrm {FNR} }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60" y="2422227"/>
            <a:ext cx="3780315" cy="6300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6000" y="3326014"/>
            <a:ext cx="502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False positive rate (FPR) </a:t>
            </a:r>
            <a:r>
              <a:rPr lang="en-US" altLang="zh-CN" dirty="0" smtClean="0"/>
              <a:t>or fall-out or </a:t>
            </a:r>
          </a:p>
          <a:p>
            <a:r>
              <a:rPr lang="en-US" altLang="zh-CN" dirty="0" smtClean="0"/>
              <a:t>True negative rate (TNR) or specificity, selectivity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9913"/>
          <a:stretch/>
        </p:blipFill>
        <p:spPr>
          <a:xfrm>
            <a:off x="6667744" y="4246080"/>
            <a:ext cx="4121962" cy="6622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15857" y="5182067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balanced accuracy (BA)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734" y="5792978"/>
            <a:ext cx="2269439" cy="6311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174" y="4907029"/>
            <a:ext cx="4191585" cy="17718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29" y="3816628"/>
            <a:ext cx="237205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6" y="144971"/>
            <a:ext cx="9684647" cy="60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zh-CN" altLang="en-US" dirty="0" smtClean="0"/>
              <a:t>一下机器学习的套路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22" y="246229"/>
            <a:ext cx="8203880" cy="61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0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zh-CN" altLang="en-US" dirty="0" smtClean="0"/>
              <a:t>一下机器学习的套路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79" y="2137803"/>
            <a:ext cx="10270421" cy="37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routine of Machine </a:t>
            </a:r>
            <a:r>
              <a:rPr lang="en-US" altLang="zh-CN" dirty="0" err="1" smtClean="0"/>
              <a:t>learing</a:t>
            </a:r>
            <a:endParaRPr lang="zh-CN" altLang="en-US" dirty="0"/>
          </a:p>
        </p:txBody>
      </p:sp>
      <p:grpSp>
        <p:nvGrpSpPr>
          <p:cNvPr id="250" name="Group 250"/>
          <p:cNvGrpSpPr>
            <a:grpSpLocks noChangeAspect="1"/>
          </p:cNvGrpSpPr>
          <p:nvPr/>
        </p:nvGrpSpPr>
        <p:grpSpPr bwMode="auto">
          <a:xfrm>
            <a:off x="2699211" y="1406526"/>
            <a:ext cx="6392863" cy="4906963"/>
            <a:chOff x="1115" y="886"/>
            <a:chExt cx="4027" cy="3091"/>
          </a:xfrm>
        </p:grpSpPr>
        <p:sp>
          <p:nvSpPr>
            <p:cNvPr id="251" name="AutoShape 249"/>
            <p:cNvSpPr>
              <a:spLocks noChangeAspect="1" noChangeArrowheads="1" noTextEdit="1"/>
            </p:cNvSpPr>
            <p:nvPr/>
          </p:nvSpPr>
          <p:spPr bwMode="auto">
            <a:xfrm>
              <a:off x="1115" y="923"/>
              <a:ext cx="4027" cy="3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Rectangle 251"/>
            <p:cNvSpPr>
              <a:spLocks noChangeArrowheads="1"/>
            </p:cNvSpPr>
            <p:nvPr/>
          </p:nvSpPr>
          <p:spPr bwMode="auto">
            <a:xfrm>
              <a:off x="1143" y="961"/>
              <a:ext cx="708" cy="422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1143" y="964"/>
              <a:ext cx="699" cy="408"/>
            </a:xfrm>
            <a:custGeom>
              <a:avLst/>
              <a:gdLst>
                <a:gd name="T0" fmla="*/ 1024 w 1216"/>
                <a:gd name="T1" fmla="*/ 695 h 695"/>
                <a:gd name="T2" fmla="*/ 1216 w 1216"/>
                <a:gd name="T3" fmla="*/ 503 h 695"/>
                <a:gd name="T4" fmla="*/ 1216 w 1216"/>
                <a:gd name="T5" fmla="*/ 192 h 695"/>
                <a:gd name="T6" fmla="*/ 1024 w 1216"/>
                <a:gd name="T7" fmla="*/ 0 h 695"/>
                <a:gd name="T8" fmla="*/ 192 w 1216"/>
                <a:gd name="T9" fmla="*/ 0 h 695"/>
                <a:gd name="T10" fmla="*/ 0 w 1216"/>
                <a:gd name="T11" fmla="*/ 192 h 695"/>
                <a:gd name="T12" fmla="*/ 0 w 1216"/>
                <a:gd name="T13" fmla="*/ 503 h 695"/>
                <a:gd name="T14" fmla="*/ 192 w 1216"/>
                <a:gd name="T15" fmla="*/ 695 h 695"/>
                <a:gd name="T16" fmla="*/ 1024 w 1216"/>
                <a:gd name="T17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6" h="695">
                  <a:moveTo>
                    <a:pt x="1024" y="695"/>
                  </a:moveTo>
                  <a:cubicBezTo>
                    <a:pt x="1131" y="695"/>
                    <a:pt x="1216" y="609"/>
                    <a:pt x="1216" y="503"/>
                  </a:cubicBezTo>
                  <a:lnTo>
                    <a:pt x="1216" y="192"/>
                  </a:lnTo>
                  <a:cubicBezTo>
                    <a:pt x="1216" y="86"/>
                    <a:pt x="1131" y="0"/>
                    <a:pt x="102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503"/>
                  </a:lnTo>
                  <a:cubicBezTo>
                    <a:pt x="0" y="609"/>
                    <a:pt x="86" y="695"/>
                    <a:pt x="192" y="695"/>
                  </a:cubicBezTo>
                  <a:lnTo>
                    <a:pt x="1024" y="6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Rectangle 253"/>
            <p:cNvSpPr>
              <a:spLocks noChangeArrowheads="1"/>
            </p:cNvSpPr>
            <p:nvPr/>
          </p:nvSpPr>
          <p:spPr bwMode="auto">
            <a:xfrm>
              <a:off x="1143" y="961"/>
              <a:ext cx="708" cy="422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Rectangle 254"/>
            <p:cNvSpPr>
              <a:spLocks noChangeArrowheads="1"/>
            </p:cNvSpPr>
            <p:nvPr/>
          </p:nvSpPr>
          <p:spPr bwMode="auto">
            <a:xfrm>
              <a:off x="1124" y="942"/>
              <a:ext cx="708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Rectangle 255"/>
            <p:cNvSpPr>
              <a:spLocks noChangeArrowheads="1"/>
            </p:cNvSpPr>
            <p:nvPr/>
          </p:nvSpPr>
          <p:spPr bwMode="auto">
            <a:xfrm>
              <a:off x="1124" y="961"/>
              <a:ext cx="708" cy="2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Rectangle 256"/>
            <p:cNvSpPr>
              <a:spLocks noChangeArrowheads="1"/>
            </p:cNvSpPr>
            <p:nvPr/>
          </p:nvSpPr>
          <p:spPr bwMode="auto">
            <a:xfrm>
              <a:off x="1124" y="989"/>
              <a:ext cx="708" cy="2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Rectangle 257"/>
            <p:cNvSpPr>
              <a:spLocks noChangeArrowheads="1"/>
            </p:cNvSpPr>
            <p:nvPr/>
          </p:nvSpPr>
          <p:spPr bwMode="auto">
            <a:xfrm>
              <a:off x="1124" y="1017"/>
              <a:ext cx="708" cy="47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Rectangle 258"/>
            <p:cNvSpPr>
              <a:spLocks noChangeArrowheads="1"/>
            </p:cNvSpPr>
            <p:nvPr/>
          </p:nvSpPr>
          <p:spPr bwMode="auto">
            <a:xfrm>
              <a:off x="1124" y="1064"/>
              <a:ext cx="708" cy="2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Rectangle 259"/>
            <p:cNvSpPr>
              <a:spLocks noChangeArrowheads="1"/>
            </p:cNvSpPr>
            <p:nvPr/>
          </p:nvSpPr>
          <p:spPr bwMode="auto">
            <a:xfrm>
              <a:off x="1124" y="1092"/>
              <a:ext cx="708" cy="1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Rectangle 260"/>
            <p:cNvSpPr>
              <a:spLocks noChangeArrowheads="1"/>
            </p:cNvSpPr>
            <p:nvPr/>
          </p:nvSpPr>
          <p:spPr bwMode="auto">
            <a:xfrm>
              <a:off x="1124" y="1111"/>
              <a:ext cx="708" cy="2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Rectangle 261"/>
            <p:cNvSpPr>
              <a:spLocks noChangeArrowheads="1"/>
            </p:cNvSpPr>
            <p:nvPr/>
          </p:nvSpPr>
          <p:spPr bwMode="auto">
            <a:xfrm>
              <a:off x="1124" y="1139"/>
              <a:ext cx="708" cy="2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Rectangle 262"/>
            <p:cNvSpPr>
              <a:spLocks noChangeArrowheads="1"/>
            </p:cNvSpPr>
            <p:nvPr/>
          </p:nvSpPr>
          <p:spPr bwMode="auto">
            <a:xfrm>
              <a:off x="1124" y="1167"/>
              <a:ext cx="708" cy="2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Rectangle 263"/>
            <p:cNvSpPr>
              <a:spLocks noChangeArrowheads="1"/>
            </p:cNvSpPr>
            <p:nvPr/>
          </p:nvSpPr>
          <p:spPr bwMode="auto">
            <a:xfrm>
              <a:off x="1124" y="1196"/>
              <a:ext cx="708" cy="1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Rectangle 264"/>
            <p:cNvSpPr>
              <a:spLocks noChangeArrowheads="1"/>
            </p:cNvSpPr>
            <p:nvPr/>
          </p:nvSpPr>
          <p:spPr bwMode="auto">
            <a:xfrm>
              <a:off x="1124" y="1214"/>
              <a:ext cx="708" cy="5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Rectangle 265"/>
            <p:cNvSpPr>
              <a:spLocks noChangeArrowheads="1"/>
            </p:cNvSpPr>
            <p:nvPr/>
          </p:nvSpPr>
          <p:spPr bwMode="auto">
            <a:xfrm>
              <a:off x="1124" y="1271"/>
              <a:ext cx="708" cy="19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Rectangle 266"/>
            <p:cNvSpPr>
              <a:spLocks noChangeArrowheads="1"/>
            </p:cNvSpPr>
            <p:nvPr/>
          </p:nvSpPr>
          <p:spPr bwMode="auto">
            <a:xfrm>
              <a:off x="1124" y="1290"/>
              <a:ext cx="708" cy="2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Rectangle 267"/>
            <p:cNvSpPr>
              <a:spLocks noChangeArrowheads="1"/>
            </p:cNvSpPr>
            <p:nvPr/>
          </p:nvSpPr>
          <p:spPr bwMode="auto">
            <a:xfrm>
              <a:off x="1124" y="1318"/>
              <a:ext cx="708" cy="2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Rectangle 268"/>
            <p:cNvSpPr>
              <a:spLocks noChangeArrowheads="1"/>
            </p:cNvSpPr>
            <p:nvPr/>
          </p:nvSpPr>
          <p:spPr bwMode="auto">
            <a:xfrm>
              <a:off x="1124" y="1346"/>
              <a:ext cx="708" cy="1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1124" y="942"/>
              <a:ext cx="699" cy="413"/>
            </a:xfrm>
            <a:custGeom>
              <a:avLst/>
              <a:gdLst>
                <a:gd name="T0" fmla="*/ 1024 w 1216"/>
                <a:gd name="T1" fmla="*/ 704 h 704"/>
                <a:gd name="T2" fmla="*/ 1216 w 1216"/>
                <a:gd name="T3" fmla="*/ 512 h 704"/>
                <a:gd name="T4" fmla="*/ 1216 w 1216"/>
                <a:gd name="T5" fmla="*/ 192 h 704"/>
                <a:gd name="T6" fmla="*/ 1024 w 1216"/>
                <a:gd name="T7" fmla="*/ 0 h 704"/>
                <a:gd name="T8" fmla="*/ 192 w 1216"/>
                <a:gd name="T9" fmla="*/ 0 h 704"/>
                <a:gd name="T10" fmla="*/ 0 w 1216"/>
                <a:gd name="T11" fmla="*/ 192 h 704"/>
                <a:gd name="T12" fmla="*/ 0 w 1216"/>
                <a:gd name="T13" fmla="*/ 512 h 704"/>
                <a:gd name="T14" fmla="*/ 192 w 1216"/>
                <a:gd name="T15" fmla="*/ 704 h 704"/>
                <a:gd name="T16" fmla="*/ 1024 w 1216"/>
                <a:gd name="T17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6" h="704">
                  <a:moveTo>
                    <a:pt x="1024" y="704"/>
                  </a:moveTo>
                  <a:cubicBezTo>
                    <a:pt x="1136" y="704"/>
                    <a:pt x="1216" y="608"/>
                    <a:pt x="1216" y="512"/>
                  </a:cubicBezTo>
                  <a:lnTo>
                    <a:pt x="1216" y="192"/>
                  </a:lnTo>
                  <a:cubicBezTo>
                    <a:pt x="1216" y="96"/>
                    <a:pt x="1136" y="0"/>
                    <a:pt x="1024" y="0"/>
                  </a:cubicBezTo>
                  <a:lnTo>
                    <a:pt x="192" y="0"/>
                  </a:lnTo>
                  <a:cubicBezTo>
                    <a:pt x="80" y="0"/>
                    <a:pt x="0" y="96"/>
                    <a:pt x="0" y="192"/>
                  </a:cubicBezTo>
                  <a:lnTo>
                    <a:pt x="0" y="512"/>
                  </a:lnTo>
                  <a:cubicBezTo>
                    <a:pt x="0" y="608"/>
                    <a:pt x="80" y="704"/>
                    <a:pt x="192" y="704"/>
                  </a:cubicBezTo>
                  <a:lnTo>
                    <a:pt x="1024" y="704"/>
                  </a:lnTo>
                  <a:close/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Rectangle 270"/>
            <p:cNvSpPr>
              <a:spLocks noChangeArrowheads="1"/>
            </p:cNvSpPr>
            <p:nvPr/>
          </p:nvSpPr>
          <p:spPr bwMode="auto">
            <a:xfrm>
              <a:off x="1165" y="1008"/>
              <a:ext cx="60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收集</a:t>
              </a:r>
              <a:r>
                <a:rPr lang="zh-CN" altLang="en-US" sz="1500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、清理</a:t>
              </a:r>
              <a:endParaRPr lang="en-US" altLang="zh-CN" sz="15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数据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7" name="Rectangle 276"/>
            <p:cNvSpPr>
              <a:spLocks noChangeArrowheads="1"/>
            </p:cNvSpPr>
            <p:nvPr/>
          </p:nvSpPr>
          <p:spPr bwMode="auto">
            <a:xfrm>
              <a:off x="2228" y="989"/>
              <a:ext cx="708" cy="2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Rectangle 277"/>
            <p:cNvSpPr>
              <a:spLocks noChangeArrowheads="1"/>
            </p:cNvSpPr>
            <p:nvPr/>
          </p:nvSpPr>
          <p:spPr bwMode="auto">
            <a:xfrm>
              <a:off x="2228" y="1017"/>
              <a:ext cx="708" cy="47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Rectangle 278"/>
            <p:cNvSpPr>
              <a:spLocks noChangeArrowheads="1"/>
            </p:cNvSpPr>
            <p:nvPr/>
          </p:nvSpPr>
          <p:spPr bwMode="auto">
            <a:xfrm>
              <a:off x="2228" y="1064"/>
              <a:ext cx="708" cy="2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Rectangle 279"/>
            <p:cNvSpPr>
              <a:spLocks noChangeArrowheads="1"/>
            </p:cNvSpPr>
            <p:nvPr/>
          </p:nvSpPr>
          <p:spPr bwMode="auto">
            <a:xfrm>
              <a:off x="2228" y="1092"/>
              <a:ext cx="708" cy="1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Rectangle 280"/>
            <p:cNvSpPr>
              <a:spLocks noChangeArrowheads="1"/>
            </p:cNvSpPr>
            <p:nvPr/>
          </p:nvSpPr>
          <p:spPr bwMode="auto">
            <a:xfrm>
              <a:off x="2228" y="1111"/>
              <a:ext cx="708" cy="2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Rectangle 281"/>
            <p:cNvSpPr>
              <a:spLocks noChangeArrowheads="1"/>
            </p:cNvSpPr>
            <p:nvPr/>
          </p:nvSpPr>
          <p:spPr bwMode="auto">
            <a:xfrm>
              <a:off x="2228" y="1139"/>
              <a:ext cx="708" cy="2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Rectangle 282"/>
            <p:cNvSpPr>
              <a:spLocks noChangeArrowheads="1"/>
            </p:cNvSpPr>
            <p:nvPr/>
          </p:nvSpPr>
          <p:spPr bwMode="auto">
            <a:xfrm>
              <a:off x="2228" y="1167"/>
              <a:ext cx="708" cy="2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Rectangle 283"/>
            <p:cNvSpPr>
              <a:spLocks noChangeArrowheads="1"/>
            </p:cNvSpPr>
            <p:nvPr/>
          </p:nvSpPr>
          <p:spPr bwMode="auto">
            <a:xfrm>
              <a:off x="2228" y="1196"/>
              <a:ext cx="708" cy="1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Rectangle 284"/>
            <p:cNvSpPr>
              <a:spLocks noChangeArrowheads="1"/>
            </p:cNvSpPr>
            <p:nvPr/>
          </p:nvSpPr>
          <p:spPr bwMode="auto">
            <a:xfrm>
              <a:off x="2228" y="1214"/>
              <a:ext cx="708" cy="5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Rectangle 285"/>
            <p:cNvSpPr>
              <a:spLocks noChangeArrowheads="1"/>
            </p:cNvSpPr>
            <p:nvPr/>
          </p:nvSpPr>
          <p:spPr bwMode="auto">
            <a:xfrm>
              <a:off x="2228" y="1271"/>
              <a:ext cx="708" cy="19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Rectangle 286"/>
            <p:cNvSpPr>
              <a:spLocks noChangeArrowheads="1"/>
            </p:cNvSpPr>
            <p:nvPr/>
          </p:nvSpPr>
          <p:spPr bwMode="auto">
            <a:xfrm>
              <a:off x="2228" y="1290"/>
              <a:ext cx="708" cy="2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2142" y="886"/>
              <a:ext cx="887" cy="491"/>
            </a:xfrm>
            <a:custGeom>
              <a:avLst/>
              <a:gdLst>
                <a:gd name="T0" fmla="*/ 1024 w 1216"/>
                <a:gd name="T1" fmla="*/ 704 h 704"/>
                <a:gd name="T2" fmla="*/ 1216 w 1216"/>
                <a:gd name="T3" fmla="*/ 512 h 704"/>
                <a:gd name="T4" fmla="*/ 1216 w 1216"/>
                <a:gd name="T5" fmla="*/ 192 h 704"/>
                <a:gd name="T6" fmla="*/ 1024 w 1216"/>
                <a:gd name="T7" fmla="*/ 0 h 704"/>
                <a:gd name="T8" fmla="*/ 192 w 1216"/>
                <a:gd name="T9" fmla="*/ 0 h 704"/>
                <a:gd name="T10" fmla="*/ 0 w 1216"/>
                <a:gd name="T11" fmla="*/ 192 h 704"/>
                <a:gd name="T12" fmla="*/ 0 w 1216"/>
                <a:gd name="T13" fmla="*/ 512 h 704"/>
                <a:gd name="T14" fmla="*/ 192 w 1216"/>
                <a:gd name="T15" fmla="*/ 704 h 704"/>
                <a:gd name="T16" fmla="*/ 1024 w 1216"/>
                <a:gd name="T17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6" h="704">
                  <a:moveTo>
                    <a:pt x="1024" y="704"/>
                  </a:moveTo>
                  <a:cubicBezTo>
                    <a:pt x="1136" y="704"/>
                    <a:pt x="1216" y="608"/>
                    <a:pt x="1216" y="512"/>
                  </a:cubicBezTo>
                  <a:lnTo>
                    <a:pt x="1216" y="192"/>
                  </a:lnTo>
                  <a:cubicBezTo>
                    <a:pt x="1216" y="96"/>
                    <a:pt x="1136" y="0"/>
                    <a:pt x="1024" y="0"/>
                  </a:cubicBezTo>
                  <a:lnTo>
                    <a:pt x="192" y="0"/>
                  </a:lnTo>
                  <a:cubicBezTo>
                    <a:pt x="80" y="0"/>
                    <a:pt x="0" y="96"/>
                    <a:pt x="0" y="192"/>
                  </a:cubicBezTo>
                  <a:lnTo>
                    <a:pt x="0" y="512"/>
                  </a:lnTo>
                  <a:cubicBezTo>
                    <a:pt x="0" y="608"/>
                    <a:pt x="80" y="704"/>
                    <a:pt x="192" y="704"/>
                  </a:cubicBezTo>
                  <a:lnTo>
                    <a:pt x="1024" y="704"/>
                  </a:lnTo>
                  <a:close/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Rectangle 290"/>
            <p:cNvSpPr>
              <a:spLocks noChangeArrowheads="1"/>
            </p:cNvSpPr>
            <p:nvPr/>
          </p:nvSpPr>
          <p:spPr bwMode="auto">
            <a:xfrm>
              <a:off x="2235" y="923"/>
              <a:ext cx="666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特征工程</a:t>
              </a:r>
              <a:endParaRPr kumimoji="0" lang="en-US" altLang="zh-CN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500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Feature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500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Engineering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2" name="Rectangle 291"/>
            <p:cNvSpPr>
              <a:spLocks noChangeArrowheads="1"/>
            </p:cNvSpPr>
            <p:nvPr/>
          </p:nvSpPr>
          <p:spPr bwMode="auto">
            <a:xfrm>
              <a:off x="3276" y="961"/>
              <a:ext cx="708" cy="422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3276" y="964"/>
              <a:ext cx="699" cy="408"/>
            </a:xfrm>
            <a:custGeom>
              <a:avLst/>
              <a:gdLst>
                <a:gd name="T0" fmla="*/ 1024 w 1216"/>
                <a:gd name="T1" fmla="*/ 695 h 695"/>
                <a:gd name="T2" fmla="*/ 1216 w 1216"/>
                <a:gd name="T3" fmla="*/ 503 h 695"/>
                <a:gd name="T4" fmla="*/ 1216 w 1216"/>
                <a:gd name="T5" fmla="*/ 192 h 695"/>
                <a:gd name="T6" fmla="*/ 1024 w 1216"/>
                <a:gd name="T7" fmla="*/ 0 h 695"/>
                <a:gd name="T8" fmla="*/ 192 w 1216"/>
                <a:gd name="T9" fmla="*/ 0 h 695"/>
                <a:gd name="T10" fmla="*/ 0 w 1216"/>
                <a:gd name="T11" fmla="*/ 192 h 695"/>
                <a:gd name="T12" fmla="*/ 0 w 1216"/>
                <a:gd name="T13" fmla="*/ 503 h 695"/>
                <a:gd name="T14" fmla="*/ 192 w 1216"/>
                <a:gd name="T15" fmla="*/ 695 h 695"/>
                <a:gd name="T16" fmla="*/ 1024 w 1216"/>
                <a:gd name="T17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6" h="695">
                  <a:moveTo>
                    <a:pt x="1024" y="695"/>
                  </a:moveTo>
                  <a:cubicBezTo>
                    <a:pt x="1131" y="695"/>
                    <a:pt x="1216" y="609"/>
                    <a:pt x="1216" y="503"/>
                  </a:cubicBezTo>
                  <a:lnTo>
                    <a:pt x="1216" y="192"/>
                  </a:lnTo>
                  <a:cubicBezTo>
                    <a:pt x="1216" y="86"/>
                    <a:pt x="1131" y="0"/>
                    <a:pt x="102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503"/>
                  </a:lnTo>
                  <a:cubicBezTo>
                    <a:pt x="0" y="609"/>
                    <a:pt x="86" y="695"/>
                    <a:pt x="192" y="695"/>
                  </a:cubicBezTo>
                  <a:lnTo>
                    <a:pt x="1024" y="6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Rectangle 293"/>
            <p:cNvSpPr>
              <a:spLocks noChangeArrowheads="1"/>
            </p:cNvSpPr>
            <p:nvPr/>
          </p:nvSpPr>
          <p:spPr bwMode="auto">
            <a:xfrm>
              <a:off x="3276" y="961"/>
              <a:ext cx="708" cy="422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Rectangle 294"/>
            <p:cNvSpPr>
              <a:spLocks noChangeArrowheads="1"/>
            </p:cNvSpPr>
            <p:nvPr/>
          </p:nvSpPr>
          <p:spPr bwMode="auto">
            <a:xfrm>
              <a:off x="3258" y="942"/>
              <a:ext cx="707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Rectangle 295"/>
            <p:cNvSpPr>
              <a:spLocks noChangeArrowheads="1"/>
            </p:cNvSpPr>
            <p:nvPr/>
          </p:nvSpPr>
          <p:spPr bwMode="auto">
            <a:xfrm>
              <a:off x="3258" y="961"/>
              <a:ext cx="707" cy="2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Rectangle 296"/>
            <p:cNvSpPr>
              <a:spLocks noChangeArrowheads="1"/>
            </p:cNvSpPr>
            <p:nvPr/>
          </p:nvSpPr>
          <p:spPr bwMode="auto">
            <a:xfrm>
              <a:off x="3258" y="989"/>
              <a:ext cx="707" cy="2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Rectangle 297"/>
            <p:cNvSpPr>
              <a:spLocks noChangeArrowheads="1"/>
            </p:cNvSpPr>
            <p:nvPr/>
          </p:nvSpPr>
          <p:spPr bwMode="auto">
            <a:xfrm>
              <a:off x="3258" y="1017"/>
              <a:ext cx="707" cy="47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Rectangle 298"/>
            <p:cNvSpPr>
              <a:spLocks noChangeArrowheads="1"/>
            </p:cNvSpPr>
            <p:nvPr/>
          </p:nvSpPr>
          <p:spPr bwMode="auto">
            <a:xfrm>
              <a:off x="3258" y="1064"/>
              <a:ext cx="707" cy="2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Rectangle 299"/>
            <p:cNvSpPr>
              <a:spLocks noChangeArrowheads="1"/>
            </p:cNvSpPr>
            <p:nvPr/>
          </p:nvSpPr>
          <p:spPr bwMode="auto">
            <a:xfrm>
              <a:off x="3258" y="1092"/>
              <a:ext cx="707" cy="1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Rectangle 300"/>
            <p:cNvSpPr>
              <a:spLocks noChangeArrowheads="1"/>
            </p:cNvSpPr>
            <p:nvPr/>
          </p:nvSpPr>
          <p:spPr bwMode="auto">
            <a:xfrm>
              <a:off x="3258" y="1111"/>
              <a:ext cx="707" cy="2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Rectangle 301"/>
            <p:cNvSpPr>
              <a:spLocks noChangeArrowheads="1"/>
            </p:cNvSpPr>
            <p:nvPr/>
          </p:nvSpPr>
          <p:spPr bwMode="auto">
            <a:xfrm>
              <a:off x="3258" y="1139"/>
              <a:ext cx="707" cy="2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Rectangle 302"/>
            <p:cNvSpPr>
              <a:spLocks noChangeArrowheads="1"/>
            </p:cNvSpPr>
            <p:nvPr/>
          </p:nvSpPr>
          <p:spPr bwMode="auto">
            <a:xfrm>
              <a:off x="3258" y="1167"/>
              <a:ext cx="707" cy="2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Rectangle 303"/>
            <p:cNvSpPr>
              <a:spLocks noChangeArrowheads="1"/>
            </p:cNvSpPr>
            <p:nvPr/>
          </p:nvSpPr>
          <p:spPr bwMode="auto">
            <a:xfrm>
              <a:off x="3258" y="1196"/>
              <a:ext cx="707" cy="1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Rectangle 304"/>
            <p:cNvSpPr>
              <a:spLocks noChangeArrowheads="1"/>
            </p:cNvSpPr>
            <p:nvPr/>
          </p:nvSpPr>
          <p:spPr bwMode="auto">
            <a:xfrm>
              <a:off x="3258" y="1214"/>
              <a:ext cx="707" cy="5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Rectangle 305"/>
            <p:cNvSpPr>
              <a:spLocks noChangeArrowheads="1"/>
            </p:cNvSpPr>
            <p:nvPr/>
          </p:nvSpPr>
          <p:spPr bwMode="auto">
            <a:xfrm>
              <a:off x="3258" y="1271"/>
              <a:ext cx="707" cy="19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Rectangle 306"/>
            <p:cNvSpPr>
              <a:spLocks noChangeArrowheads="1"/>
            </p:cNvSpPr>
            <p:nvPr/>
          </p:nvSpPr>
          <p:spPr bwMode="auto">
            <a:xfrm>
              <a:off x="3258" y="1290"/>
              <a:ext cx="707" cy="2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Rectangle 307"/>
            <p:cNvSpPr>
              <a:spLocks noChangeArrowheads="1"/>
            </p:cNvSpPr>
            <p:nvPr/>
          </p:nvSpPr>
          <p:spPr bwMode="auto">
            <a:xfrm>
              <a:off x="3258" y="1318"/>
              <a:ext cx="707" cy="2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Rectangle 308"/>
            <p:cNvSpPr>
              <a:spLocks noChangeArrowheads="1"/>
            </p:cNvSpPr>
            <p:nvPr/>
          </p:nvSpPr>
          <p:spPr bwMode="auto">
            <a:xfrm>
              <a:off x="3258" y="1346"/>
              <a:ext cx="707" cy="1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3258" y="942"/>
              <a:ext cx="698" cy="413"/>
            </a:xfrm>
            <a:custGeom>
              <a:avLst/>
              <a:gdLst>
                <a:gd name="T0" fmla="*/ 1024 w 1216"/>
                <a:gd name="T1" fmla="*/ 704 h 704"/>
                <a:gd name="T2" fmla="*/ 1216 w 1216"/>
                <a:gd name="T3" fmla="*/ 512 h 704"/>
                <a:gd name="T4" fmla="*/ 1216 w 1216"/>
                <a:gd name="T5" fmla="*/ 192 h 704"/>
                <a:gd name="T6" fmla="*/ 1024 w 1216"/>
                <a:gd name="T7" fmla="*/ 0 h 704"/>
                <a:gd name="T8" fmla="*/ 192 w 1216"/>
                <a:gd name="T9" fmla="*/ 0 h 704"/>
                <a:gd name="T10" fmla="*/ 0 w 1216"/>
                <a:gd name="T11" fmla="*/ 192 h 704"/>
                <a:gd name="T12" fmla="*/ 0 w 1216"/>
                <a:gd name="T13" fmla="*/ 512 h 704"/>
                <a:gd name="T14" fmla="*/ 192 w 1216"/>
                <a:gd name="T15" fmla="*/ 704 h 704"/>
                <a:gd name="T16" fmla="*/ 1024 w 1216"/>
                <a:gd name="T17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6" h="704">
                  <a:moveTo>
                    <a:pt x="1024" y="704"/>
                  </a:moveTo>
                  <a:cubicBezTo>
                    <a:pt x="1136" y="704"/>
                    <a:pt x="1216" y="608"/>
                    <a:pt x="1216" y="512"/>
                  </a:cubicBezTo>
                  <a:lnTo>
                    <a:pt x="1216" y="192"/>
                  </a:lnTo>
                  <a:cubicBezTo>
                    <a:pt x="1216" y="96"/>
                    <a:pt x="1136" y="0"/>
                    <a:pt x="1024" y="0"/>
                  </a:cubicBezTo>
                  <a:lnTo>
                    <a:pt x="192" y="0"/>
                  </a:lnTo>
                  <a:cubicBezTo>
                    <a:pt x="80" y="0"/>
                    <a:pt x="0" y="96"/>
                    <a:pt x="0" y="192"/>
                  </a:cubicBezTo>
                  <a:lnTo>
                    <a:pt x="0" y="512"/>
                  </a:lnTo>
                  <a:cubicBezTo>
                    <a:pt x="0" y="608"/>
                    <a:pt x="80" y="704"/>
                    <a:pt x="192" y="704"/>
                  </a:cubicBezTo>
                  <a:lnTo>
                    <a:pt x="1024" y="704"/>
                  </a:lnTo>
                  <a:close/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11" name="Group 312"/>
            <p:cNvGrpSpPr>
              <a:grpSpLocks/>
            </p:cNvGrpSpPr>
            <p:nvPr/>
          </p:nvGrpSpPr>
          <p:grpSpPr bwMode="auto">
            <a:xfrm>
              <a:off x="3294" y="1017"/>
              <a:ext cx="377" cy="310"/>
              <a:chOff x="3294" y="1017"/>
              <a:chExt cx="377" cy="310"/>
            </a:xfrm>
          </p:grpSpPr>
          <p:sp>
            <p:nvSpPr>
              <p:cNvPr id="493" name="Rectangle 310"/>
              <p:cNvSpPr>
                <a:spLocks noChangeArrowheads="1"/>
              </p:cNvSpPr>
              <p:nvPr/>
            </p:nvSpPr>
            <p:spPr bwMode="auto">
              <a:xfrm>
                <a:off x="3294" y="1017"/>
                <a:ext cx="377" cy="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建立模型，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4" name="Rectangle 311"/>
              <p:cNvSpPr>
                <a:spLocks noChangeArrowheads="1"/>
              </p:cNvSpPr>
              <p:nvPr/>
            </p:nvSpPr>
            <p:spPr bwMode="auto">
              <a:xfrm>
                <a:off x="3349" y="1177"/>
                <a:ext cx="322" cy="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训练模型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2" name="Rectangle 313"/>
            <p:cNvSpPr>
              <a:spLocks noChangeArrowheads="1"/>
            </p:cNvSpPr>
            <p:nvPr/>
          </p:nvSpPr>
          <p:spPr bwMode="auto">
            <a:xfrm>
              <a:off x="4434" y="961"/>
              <a:ext cx="708" cy="422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4"/>
            <p:cNvSpPr>
              <a:spLocks/>
            </p:cNvSpPr>
            <p:nvPr/>
          </p:nvSpPr>
          <p:spPr bwMode="auto">
            <a:xfrm>
              <a:off x="4434" y="964"/>
              <a:ext cx="699" cy="408"/>
            </a:xfrm>
            <a:custGeom>
              <a:avLst/>
              <a:gdLst>
                <a:gd name="T0" fmla="*/ 1024 w 1216"/>
                <a:gd name="T1" fmla="*/ 695 h 695"/>
                <a:gd name="T2" fmla="*/ 1216 w 1216"/>
                <a:gd name="T3" fmla="*/ 503 h 695"/>
                <a:gd name="T4" fmla="*/ 1216 w 1216"/>
                <a:gd name="T5" fmla="*/ 192 h 695"/>
                <a:gd name="T6" fmla="*/ 1024 w 1216"/>
                <a:gd name="T7" fmla="*/ 0 h 695"/>
                <a:gd name="T8" fmla="*/ 192 w 1216"/>
                <a:gd name="T9" fmla="*/ 0 h 695"/>
                <a:gd name="T10" fmla="*/ 0 w 1216"/>
                <a:gd name="T11" fmla="*/ 192 h 695"/>
                <a:gd name="T12" fmla="*/ 0 w 1216"/>
                <a:gd name="T13" fmla="*/ 503 h 695"/>
                <a:gd name="T14" fmla="*/ 192 w 1216"/>
                <a:gd name="T15" fmla="*/ 695 h 695"/>
                <a:gd name="T16" fmla="*/ 1024 w 1216"/>
                <a:gd name="T17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6" h="695">
                  <a:moveTo>
                    <a:pt x="1024" y="695"/>
                  </a:moveTo>
                  <a:cubicBezTo>
                    <a:pt x="1131" y="695"/>
                    <a:pt x="1216" y="609"/>
                    <a:pt x="1216" y="503"/>
                  </a:cubicBezTo>
                  <a:lnTo>
                    <a:pt x="1216" y="192"/>
                  </a:lnTo>
                  <a:cubicBezTo>
                    <a:pt x="1216" y="86"/>
                    <a:pt x="1131" y="0"/>
                    <a:pt x="102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503"/>
                  </a:lnTo>
                  <a:cubicBezTo>
                    <a:pt x="0" y="609"/>
                    <a:pt x="86" y="695"/>
                    <a:pt x="192" y="695"/>
                  </a:cubicBezTo>
                  <a:lnTo>
                    <a:pt x="1024" y="6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Rectangle 315"/>
            <p:cNvSpPr>
              <a:spLocks noChangeArrowheads="1"/>
            </p:cNvSpPr>
            <p:nvPr/>
          </p:nvSpPr>
          <p:spPr bwMode="auto">
            <a:xfrm>
              <a:off x="4434" y="961"/>
              <a:ext cx="708" cy="422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Rectangle 316"/>
            <p:cNvSpPr>
              <a:spLocks noChangeArrowheads="1"/>
            </p:cNvSpPr>
            <p:nvPr/>
          </p:nvSpPr>
          <p:spPr bwMode="auto">
            <a:xfrm>
              <a:off x="4416" y="942"/>
              <a:ext cx="708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Rectangle 317"/>
            <p:cNvSpPr>
              <a:spLocks noChangeArrowheads="1"/>
            </p:cNvSpPr>
            <p:nvPr/>
          </p:nvSpPr>
          <p:spPr bwMode="auto">
            <a:xfrm>
              <a:off x="4416" y="961"/>
              <a:ext cx="708" cy="2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Rectangle 318"/>
            <p:cNvSpPr>
              <a:spLocks noChangeArrowheads="1"/>
            </p:cNvSpPr>
            <p:nvPr/>
          </p:nvSpPr>
          <p:spPr bwMode="auto">
            <a:xfrm>
              <a:off x="4416" y="989"/>
              <a:ext cx="708" cy="2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Rectangle 319"/>
            <p:cNvSpPr>
              <a:spLocks noChangeArrowheads="1"/>
            </p:cNvSpPr>
            <p:nvPr/>
          </p:nvSpPr>
          <p:spPr bwMode="auto">
            <a:xfrm>
              <a:off x="4416" y="1017"/>
              <a:ext cx="708" cy="47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Rectangle 320"/>
            <p:cNvSpPr>
              <a:spLocks noChangeArrowheads="1"/>
            </p:cNvSpPr>
            <p:nvPr/>
          </p:nvSpPr>
          <p:spPr bwMode="auto">
            <a:xfrm>
              <a:off x="4416" y="1064"/>
              <a:ext cx="708" cy="2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Rectangle 321"/>
            <p:cNvSpPr>
              <a:spLocks noChangeArrowheads="1"/>
            </p:cNvSpPr>
            <p:nvPr/>
          </p:nvSpPr>
          <p:spPr bwMode="auto">
            <a:xfrm>
              <a:off x="4416" y="1092"/>
              <a:ext cx="708" cy="1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Rectangle 322"/>
            <p:cNvSpPr>
              <a:spLocks noChangeArrowheads="1"/>
            </p:cNvSpPr>
            <p:nvPr/>
          </p:nvSpPr>
          <p:spPr bwMode="auto">
            <a:xfrm>
              <a:off x="4416" y="1111"/>
              <a:ext cx="708" cy="2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Rectangle 323"/>
            <p:cNvSpPr>
              <a:spLocks noChangeArrowheads="1"/>
            </p:cNvSpPr>
            <p:nvPr/>
          </p:nvSpPr>
          <p:spPr bwMode="auto">
            <a:xfrm>
              <a:off x="4416" y="1139"/>
              <a:ext cx="708" cy="2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Rectangle 324"/>
            <p:cNvSpPr>
              <a:spLocks noChangeArrowheads="1"/>
            </p:cNvSpPr>
            <p:nvPr/>
          </p:nvSpPr>
          <p:spPr bwMode="auto">
            <a:xfrm>
              <a:off x="4416" y="1167"/>
              <a:ext cx="708" cy="29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Rectangle 325"/>
            <p:cNvSpPr>
              <a:spLocks noChangeArrowheads="1"/>
            </p:cNvSpPr>
            <p:nvPr/>
          </p:nvSpPr>
          <p:spPr bwMode="auto">
            <a:xfrm>
              <a:off x="4416" y="1196"/>
              <a:ext cx="708" cy="1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Rectangle 326"/>
            <p:cNvSpPr>
              <a:spLocks noChangeArrowheads="1"/>
            </p:cNvSpPr>
            <p:nvPr/>
          </p:nvSpPr>
          <p:spPr bwMode="auto">
            <a:xfrm>
              <a:off x="4416" y="1214"/>
              <a:ext cx="708" cy="5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Rectangle 327"/>
            <p:cNvSpPr>
              <a:spLocks noChangeArrowheads="1"/>
            </p:cNvSpPr>
            <p:nvPr/>
          </p:nvSpPr>
          <p:spPr bwMode="auto">
            <a:xfrm>
              <a:off x="4416" y="1271"/>
              <a:ext cx="708" cy="19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Rectangle 328"/>
            <p:cNvSpPr>
              <a:spLocks noChangeArrowheads="1"/>
            </p:cNvSpPr>
            <p:nvPr/>
          </p:nvSpPr>
          <p:spPr bwMode="auto">
            <a:xfrm>
              <a:off x="4416" y="1290"/>
              <a:ext cx="708" cy="2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Rectangle 329"/>
            <p:cNvSpPr>
              <a:spLocks noChangeArrowheads="1"/>
            </p:cNvSpPr>
            <p:nvPr/>
          </p:nvSpPr>
          <p:spPr bwMode="auto">
            <a:xfrm>
              <a:off x="4416" y="1318"/>
              <a:ext cx="708" cy="2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Rectangle 330"/>
            <p:cNvSpPr>
              <a:spLocks noChangeArrowheads="1"/>
            </p:cNvSpPr>
            <p:nvPr/>
          </p:nvSpPr>
          <p:spPr bwMode="auto">
            <a:xfrm>
              <a:off x="4416" y="1346"/>
              <a:ext cx="708" cy="1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1"/>
            <p:cNvSpPr>
              <a:spLocks/>
            </p:cNvSpPr>
            <p:nvPr/>
          </p:nvSpPr>
          <p:spPr bwMode="auto">
            <a:xfrm>
              <a:off x="4416" y="942"/>
              <a:ext cx="699" cy="413"/>
            </a:xfrm>
            <a:custGeom>
              <a:avLst/>
              <a:gdLst>
                <a:gd name="T0" fmla="*/ 1024 w 1216"/>
                <a:gd name="T1" fmla="*/ 704 h 704"/>
                <a:gd name="T2" fmla="*/ 1216 w 1216"/>
                <a:gd name="T3" fmla="*/ 512 h 704"/>
                <a:gd name="T4" fmla="*/ 1216 w 1216"/>
                <a:gd name="T5" fmla="*/ 192 h 704"/>
                <a:gd name="T6" fmla="*/ 1024 w 1216"/>
                <a:gd name="T7" fmla="*/ 0 h 704"/>
                <a:gd name="T8" fmla="*/ 192 w 1216"/>
                <a:gd name="T9" fmla="*/ 0 h 704"/>
                <a:gd name="T10" fmla="*/ 0 w 1216"/>
                <a:gd name="T11" fmla="*/ 192 h 704"/>
                <a:gd name="T12" fmla="*/ 0 w 1216"/>
                <a:gd name="T13" fmla="*/ 512 h 704"/>
                <a:gd name="T14" fmla="*/ 192 w 1216"/>
                <a:gd name="T15" fmla="*/ 704 h 704"/>
                <a:gd name="T16" fmla="*/ 1024 w 1216"/>
                <a:gd name="T17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6" h="704">
                  <a:moveTo>
                    <a:pt x="1024" y="704"/>
                  </a:moveTo>
                  <a:cubicBezTo>
                    <a:pt x="1136" y="704"/>
                    <a:pt x="1216" y="608"/>
                    <a:pt x="1216" y="512"/>
                  </a:cubicBezTo>
                  <a:lnTo>
                    <a:pt x="1216" y="192"/>
                  </a:lnTo>
                  <a:cubicBezTo>
                    <a:pt x="1216" y="96"/>
                    <a:pt x="1136" y="0"/>
                    <a:pt x="1024" y="0"/>
                  </a:cubicBezTo>
                  <a:lnTo>
                    <a:pt x="192" y="0"/>
                  </a:lnTo>
                  <a:cubicBezTo>
                    <a:pt x="80" y="0"/>
                    <a:pt x="0" y="96"/>
                    <a:pt x="0" y="192"/>
                  </a:cubicBezTo>
                  <a:lnTo>
                    <a:pt x="0" y="512"/>
                  </a:lnTo>
                  <a:cubicBezTo>
                    <a:pt x="0" y="608"/>
                    <a:pt x="80" y="704"/>
                    <a:pt x="192" y="704"/>
                  </a:cubicBezTo>
                  <a:lnTo>
                    <a:pt x="1024" y="704"/>
                  </a:lnTo>
                  <a:close/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31" name="Group 334"/>
            <p:cNvGrpSpPr>
              <a:grpSpLocks/>
            </p:cNvGrpSpPr>
            <p:nvPr/>
          </p:nvGrpSpPr>
          <p:grpSpPr bwMode="auto">
            <a:xfrm>
              <a:off x="4453" y="1017"/>
              <a:ext cx="377" cy="310"/>
              <a:chOff x="4453" y="1017"/>
              <a:chExt cx="377" cy="310"/>
            </a:xfrm>
          </p:grpSpPr>
          <p:sp>
            <p:nvSpPr>
              <p:cNvPr id="491" name="Rectangle 332"/>
              <p:cNvSpPr>
                <a:spLocks noChangeArrowheads="1"/>
              </p:cNvSpPr>
              <p:nvPr/>
            </p:nvSpPr>
            <p:spPr bwMode="auto">
              <a:xfrm>
                <a:off x="4453" y="1017"/>
                <a:ext cx="377" cy="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评估模型效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2" name="Rectangle 333"/>
              <p:cNvSpPr>
                <a:spLocks noChangeArrowheads="1"/>
              </p:cNvSpPr>
              <p:nvPr/>
            </p:nvSpPr>
            <p:spPr bwMode="auto">
              <a:xfrm>
                <a:off x="4692" y="1177"/>
                <a:ext cx="129" cy="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果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2" name="Rectangle 335"/>
            <p:cNvSpPr>
              <a:spLocks noChangeArrowheads="1"/>
            </p:cNvSpPr>
            <p:nvPr/>
          </p:nvSpPr>
          <p:spPr bwMode="auto">
            <a:xfrm>
              <a:off x="3110" y="2718"/>
              <a:ext cx="708" cy="423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6"/>
            <p:cNvSpPr>
              <a:spLocks/>
            </p:cNvSpPr>
            <p:nvPr/>
          </p:nvSpPr>
          <p:spPr bwMode="auto">
            <a:xfrm>
              <a:off x="3110" y="2720"/>
              <a:ext cx="699" cy="407"/>
            </a:xfrm>
            <a:custGeom>
              <a:avLst/>
              <a:gdLst>
                <a:gd name="T0" fmla="*/ 1024 w 1216"/>
                <a:gd name="T1" fmla="*/ 694 h 694"/>
                <a:gd name="T2" fmla="*/ 1216 w 1216"/>
                <a:gd name="T3" fmla="*/ 502 h 694"/>
                <a:gd name="T4" fmla="*/ 1216 w 1216"/>
                <a:gd name="T5" fmla="*/ 192 h 694"/>
                <a:gd name="T6" fmla="*/ 1024 w 1216"/>
                <a:gd name="T7" fmla="*/ 0 h 694"/>
                <a:gd name="T8" fmla="*/ 192 w 1216"/>
                <a:gd name="T9" fmla="*/ 0 h 694"/>
                <a:gd name="T10" fmla="*/ 0 w 1216"/>
                <a:gd name="T11" fmla="*/ 192 h 694"/>
                <a:gd name="T12" fmla="*/ 0 w 1216"/>
                <a:gd name="T13" fmla="*/ 502 h 694"/>
                <a:gd name="T14" fmla="*/ 192 w 1216"/>
                <a:gd name="T15" fmla="*/ 694 h 694"/>
                <a:gd name="T16" fmla="*/ 1024 w 1216"/>
                <a:gd name="T17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6" h="694">
                  <a:moveTo>
                    <a:pt x="1024" y="694"/>
                  </a:moveTo>
                  <a:cubicBezTo>
                    <a:pt x="1131" y="694"/>
                    <a:pt x="1216" y="608"/>
                    <a:pt x="1216" y="502"/>
                  </a:cubicBezTo>
                  <a:lnTo>
                    <a:pt x="1216" y="192"/>
                  </a:lnTo>
                  <a:cubicBezTo>
                    <a:pt x="1216" y="86"/>
                    <a:pt x="1131" y="0"/>
                    <a:pt x="102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502"/>
                  </a:lnTo>
                  <a:cubicBezTo>
                    <a:pt x="0" y="608"/>
                    <a:pt x="86" y="694"/>
                    <a:pt x="192" y="694"/>
                  </a:cubicBezTo>
                  <a:lnTo>
                    <a:pt x="1024" y="6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Rectangle 337"/>
            <p:cNvSpPr>
              <a:spLocks noChangeArrowheads="1"/>
            </p:cNvSpPr>
            <p:nvPr/>
          </p:nvSpPr>
          <p:spPr bwMode="auto">
            <a:xfrm>
              <a:off x="3110" y="2718"/>
              <a:ext cx="708" cy="423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Rectangle 338"/>
            <p:cNvSpPr>
              <a:spLocks noChangeArrowheads="1"/>
            </p:cNvSpPr>
            <p:nvPr/>
          </p:nvSpPr>
          <p:spPr bwMode="auto">
            <a:xfrm>
              <a:off x="3092" y="2699"/>
              <a:ext cx="708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Rectangle 339"/>
            <p:cNvSpPr>
              <a:spLocks noChangeArrowheads="1"/>
            </p:cNvSpPr>
            <p:nvPr/>
          </p:nvSpPr>
          <p:spPr bwMode="auto">
            <a:xfrm>
              <a:off x="3092" y="2718"/>
              <a:ext cx="708" cy="2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Rectangle 340"/>
            <p:cNvSpPr>
              <a:spLocks noChangeArrowheads="1"/>
            </p:cNvSpPr>
            <p:nvPr/>
          </p:nvSpPr>
          <p:spPr bwMode="auto">
            <a:xfrm>
              <a:off x="3092" y="2746"/>
              <a:ext cx="708" cy="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Rectangle 341"/>
            <p:cNvSpPr>
              <a:spLocks noChangeArrowheads="1"/>
            </p:cNvSpPr>
            <p:nvPr/>
          </p:nvSpPr>
          <p:spPr bwMode="auto">
            <a:xfrm>
              <a:off x="3092" y="2765"/>
              <a:ext cx="708" cy="56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Rectangle 342"/>
            <p:cNvSpPr>
              <a:spLocks noChangeArrowheads="1"/>
            </p:cNvSpPr>
            <p:nvPr/>
          </p:nvSpPr>
          <p:spPr bwMode="auto">
            <a:xfrm>
              <a:off x="3092" y="2821"/>
              <a:ext cx="708" cy="2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Rectangle 343"/>
            <p:cNvSpPr>
              <a:spLocks noChangeArrowheads="1"/>
            </p:cNvSpPr>
            <p:nvPr/>
          </p:nvSpPr>
          <p:spPr bwMode="auto">
            <a:xfrm>
              <a:off x="3092" y="2849"/>
              <a:ext cx="708" cy="1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Rectangle 344"/>
            <p:cNvSpPr>
              <a:spLocks noChangeArrowheads="1"/>
            </p:cNvSpPr>
            <p:nvPr/>
          </p:nvSpPr>
          <p:spPr bwMode="auto">
            <a:xfrm>
              <a:off x="3092" y="2868"/>
              <a:ext cx="708" cy="2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Rectangle 345"/>
            <p:cNvSpPr>
              <a:spLocks noChangeArrowheads="1"/>
            </p:cNvSpPr>
            <p:nvPr/>
          </p:nvSpPr>
          <p:spPr bwMode="auto">
            <a:xfrm>
              <a:off x="3092" y="2896"/>
              <a:ext cx="708" cy="2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Rectangle 346"/>
            <p:cNvSpPr>
              <a:spLocks noChangeArrowheads="1"/>
            </p:cNvSpPr>
            <p:nvPr/>
          </p:nvSpPr>
          <p:spPr bwMode="auto">
            <a:xfrm>
              <a:off x="3092" y="2925"/>
              <a:ext cx="708" cy="18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Rectangle 347"/>
            <p:cNvSpPr>
              <a:spLocks noChangeArrowheads="1"/>
            </p:cNvSpPr>
            <p:nvPr/>
          </p:nvSpPr>
          <p:spPr bwMode="auto">
            <a:xfrm>
              <a:off x="3092" y="2943"/>
              <a:ext cx="708" cy="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Rectangle 348"/>
            <p:cNvSpPr>
              <a:spLocks noChangeArrowheads="1"/>
            </p:cNvSpPr>
            <p:nvPr/>
          </p:nvSpPr>
          <p:spPr bwMode="auto">
            <a:xfrm>
              <a:off x="3092" y="2972"/>
              <a:ext cx="708" cy="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Rectangle 349"/>
            <p:cNvSpPr>
              <a:spLocks noChangeArrowheads="1"/>
            </p:cNvSpPr>
            <p:nvPr/>
          </p:nvSpPr>
          <p:spPr bwMode="auto">
            <a:xfrm>
              <a:off x="3092" y="3028"/>
              <a:ext cx="708" cy="19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Rectangle 350"/>
            <p:cNvSpPr>
              <a:spLocks noChangeArrowheads="1"/>
            </p:cNvSpPr>
            <p:nvPr/>
          </p:nvSpPr>
          <p:spPr bwMode="auto">
            <a:xfrm>
              <a:off x="3092" y="3047"/>
              <a:ext cx="708" cy="2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Rectangle 351"/>
            <p:cNvSpPr>
              <a:spLocks noChangeArrowheads="1"/>
            </p:cNvSpPr>
            <p:nvPr/>
          </p:nvSpPr>
          <p:spPr bwMode="auto">
            <a:xfrm>
              <a:off x="3092" y="3075"/>
              <a:ext cx="708" cy="2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Rectangle 352"/>
            <p:cNvSpPr>
              <a:spLocks noChangeArrowheads="1"/>
            </p:cNvSpPr>
            <p:nvPr/>
          </p:nvSpPr>
          <p:spPr bwMode="auto">
            <a:xfrm>
              <a:off x="3092" y="3103"/>
              <a:ext cx="708" cy="1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3"/>
            <p:cNvSpPr>
              <a:spLocks/>
            </p:cNvSpPr>
            <p:nvPr/>
          </p:nvSpPr>
          <p:spPr bwMode="auto">
            <a:xfrm>
              <a:off x="3092" y="2699"/>
              <a:ext cx="699" cy="413"/>
            </a:xfrm>
            <a:custGeom>
              <a:avLst/>
              <a:gdLst>
                <a:gd name="T0" fmla="*/ 1024 w 1216"/>
                <a:gd name="T1" fmla="*/ 704 h 704"/>
                <a:gd name="T2" fmla="*/ 1216 w 1216"/>
                <a:gd name="T3" fmla="*/ 512 h 704"/>
                <a:gd name="T4" fmla="*/ 1216 w 1216"/>
                <a:gd name="T5" fmla="*/ 192 h 704"/>
                <a:gd name="T6" fmla="*/ 1024 w 1216"/>
                <a:gd name="T7" fmla="*/ 0 h 704"/>
                <a:gd name="T8" fmla="*/ 192 w 1216"/>
                <a:gd name="T9" fmla="*/ 0 h 704"/>
                <a:gd name="T10" fmla="*/ 0 w 1216"/>
                <a:gd name="T11" fmla="*/ 192 h 704"/>
                <a:gd name="T12" fmla="*/ 0 w 1216"/>
                <a:gd name="T13" fmla="*/ 512 h 704"/>
                <a:gd name="T14" fmla="*/ 192 w 1216"/>
                <a:gd name="T15" fmla="*/ 704 h 704"/>
                <a:gd name="T16" fmla="*/ 1024 w 1216"/>
                <a:gd name="T17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6" h="704">
                  <a:moveTo>
                    <a:pt x="1024" y="704"/>
                  </a:moveTo>
                  <a:cubicBezTo>
                    <a:pt x="1136" y="704"/>
                    <a:pt x="1216" y="608"/>
                    <a:pt x="1216" y="512"/>
                  </a:cubicBezTo>
                  <a:lnTo>
                    <a:pt x="1216" y="192"/>
                  </a:lnTo>
                  <a:cubicBezTo>
                    <a:pt x="1216" y="96"/>
                    <a:pt x="1136" y="0"/>
                    <a:pt x="1024" y="0"/>
                  </a:cubicBezTo>
                  <a:lnTo>
                    <a:pt x="192" y="0"/>
                  </a:lnTo>
                  <a:cubicBezTo>
                    <a:pt x="80" y="0"/>
                    <a:pt x="0" y="96"/>
                    <a:pt x="0" y="192"/>
                  </a:cubicBezTo>
                  <a:lnTo>
                    <a:pt x="0" y="512"/>
                  </a:lnTo>
                  <a:cubicBezTo>
                    <a:pt x="0" y="608"/>
                    <a:pt x="80" y="704"/>
                    <a:pt x="192" y="704"/>
                  </a:cubicBezTo>
                  <a:lnTo>
                    <a:pt x="1024" y="704"/>
                  </a:lnTo>
                  <a:close/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Rectangle 354"/>
            <p:cNvSpPr>
              <a:spLocks noChangeArrowheads="1"/>
            </p:cNvSpPr>
            <p:nvPr/>
          </p:nvSpPr>
          <p:spPr bwMode="auto">
            <a:xfrm>
              <a:off x="3184" y="2850"/>
              <a:ext cx="322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部署模型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2" name="Rectangle 355"/>
            <p:cNvSpPr>
              <a:spLocks noChangeArrowheads="1"/>
            </p:cNvSpPr>
            <p:nvPr/>
          </p:nvSpPr>
          <p:spPr bwMode="auto">
            <a:xfrm>
              <a:off x="1786" y="1769"/>
              <a:ext cx="524" cy="53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6"/>
            <p:cNvSpPr>
              <a:spLocks/>
            </p:cNvSpPr>
            <p:nvPr/>
          </p:nvSpPr>
          <p:spPr bwMode="auto">
            <a:xfrm>
              <a:off x="1786" y="1769"/>
              <a:ext cx="515" cy="526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201"/>
                    <a:pt x="201" y="0"/>
                    <a:pt x="448" y="0"/>
                  </a:cubicBezTo>
                  <a:cubicBezTo>
                    <a:pt x="696" y="0"/>
                    <a:pt x="896" y="201"/>
                    <a:pt x="896" y="448"/>
                  </a:cubicBezTo>
                  <a:lnTo>
                    <a:pt x="896" y="448"/>
                  </a:lnTo>
                  <a:cubicBezTo>
                    <a:pt x="896" y="696"/>
                    <a:pt x="696" y="896"/>
                    <a:pt x="448" y="896"/>
                  </a:cubicBezTo>
                  <a:cubicBezTo>
                    <a:pt x="201" y="896"/>
                    <a:pt x="0" y="696"/>
                    <a:pt x="0" y="448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Rectangle 357"/>
            <p:cNvSpPr>
              <a:spLocks noChangeArrowheads="1"/>
            </p:cNvSpPr>
            <p:nvPr/>
          </p:nvSpPr>
          <p:spPr bwMode="auto">
            <a:xfrm>
              <a:off x="1786" y="1769"/>
              <a:ext cx="524" cy="535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Rectangle 358"/>
            <p:cNvSpPr>
              <a:spLocks noChangeArrowheads="1"/>
            </p:cNvSpPr>
            <p:nvPr/>
          </p:nvSpPr>
          <p:spPr bwMode="auto">
            <a:xfrm>
              <a:off x="1768" y="1750"/>
              <a:ext cx="524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Rectangle 359"/>
            <p:cNvSpPr>
              <a:spLocks noChangeArrowheads="1"/>
            </p:cNvSpPr>
            <p:nvPr/>
          </p:nvSpPr>
          <p:spPr bwMode="auto">
            <a:xfrm>
              <a:off x="1768" y="1769"/>
              <a:ext cx="524" cy="37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Rectangle 360"/>
            <p:cNvSpPr>
              <a:spLocks noChangeArrowheads="1"/>
            </p:cNvSpPr>
            <p:nvPr/>
          </p:nvSpPr>
          <p:spPr bwMode="auto">
            <a:xfrm>
              <a:off x="1768" y="1806"/>
              <a:ext cx="524" cy="2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Rectangle 361"/>
            <p:cNvSpPr>
              <a:spLocks noChangeArrowheads="1"/>
            </p:cNvSpPr>
            <p:nvPr/>
          </p:nvSpPr>
          <p:spPr bwMode="auto">
            <a:xfrm>
              <a:off x="1768" y="1835"/>
              <a:ext cx="524" cy="6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Rectangle 362"/>
            <p:cNvSpPr>
              <a:spLocks noChangeArrowheads="1"/>
            </p:cNvSpPr>
            <p:nvPr/>
          </p:nvSpPr>
          <p:spPr bwMode="auto">
            <a:xfrm>
              <a:off x="1768" y="1900"/>
              <a:ext cx="524" cy="3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Rectangle 363"/>
            <p:cNvSpPr>
              <a:spLocks noChangeArrowheads="1"/>
            </p:cNvSpPr>
            <p:nvPr/>
          </p:nvSpPr>
          <p:spPr bwMode="auto">
            <a:xfrm>
              <a:off x="1768" y="1938"/>
              <a:ext cx="524" cy="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Rectangle 364"/>
            <p:cNvSpPr>
              <a:spLocks noChangeArrowheads="1"/>
            </p:cNvSpPr>
            <p:nvPr/>
          </p:nvSpPr>
          <p:spPr bwMode="auto">
            <a:xfrm>
              <a:off x="1768" y="1966"/>
              <a:ext cx="524" cy="3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Rectangle 365"/>
            <p:cNvSpPr>
              <a:spLocks noChangeArrowheads="1"/>
            </p:cNvSpPr>
            <p:nvPr/>
          </p:nvSpPr>
          <p:spPr bwMode="auto">
            <a:xfrm>
              <a:off x="1768" y="2004"/>
              <a:ext cx="524" cy="2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Rectangle 366"/>
            <p:cNvSpPr>
              <a:spLocks noChangeArrowheads="1"/>
            </p:cNvSpPr>
            <p:nvPr/>
          </p:nvSpPr>
          <p:spPr bwMode="auto">
            <a:xfrm>
              <a:off x="1768" y="2032"/>
              <a:ext cx="524" cy="37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Rectangle 367"/>
            <p:cNvSpPr>
              <a:spLocks noChangeArrowheads="1"/>
            </p:cNvSpPr>
            <p:nvPr/>
          </p:nvSpPr>
          <p:spPr bwMode="auto">
            <a:xfrm>
              <a:off x="1768" y="2069"/>
              <a:ext cx="524" cy="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Rectangle 368"/>
            <p:cNvSpPr>
              <a:spLocks noChangeArrowheads="1"/>
            </p:cNvSpPr>
            <p:nvPr/>
          </p:nvSpPr>
          <p:spPr bwMode="auto">
            <a:xfrm>
              <a:off x="1768" y="2098"/>
              <a:ext cx="524" cy="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Rectangle 369"/>
            <p:cNvSpPr>
              <a:spLocks noChangeArrowheads="1"/>
            </p:cNvSpPr>
            <p:nvPr/>
          </p:nvSpPr>
          <p:spPr bwMode="auto">
            <a:xfrm>
              <a:off x="1768" y="2163"/>
              <a:ext cx="524" cy="3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Rectangle 370"/>
            <p:cNvSpPr>
              <a:spLocks noChangeArrowheads="1"/>
            </p:cNvSpPr>
            <p:nvPr/>
          </p:nvSpPr>
          <p:spPr bwMode="auto">
            <a:xfrm>
              <a:off x="1768" y="2201"/>
              <a:ext cx="524" cy="2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Rectangle 371"/>
            <p:cNvSpPr>
              <a:spLocks noChangeArrowheads="1"/>
            </p:cNvSpPr>
            <p:nvPr/>
          </p:nvSpPr>
          <p:spPr bwMode="auto">
            <a:xfrm>
              <a:off x="1768" y="2229"/>
              <a:ext cx="524" cy="3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Rectangle 372"/>
            <p:cNvSpPr>
              <a:spLocks noChangeArrowheads="1"/>
            </p:cNvSpPr>
            <p:nvPr/>
          </p:nvSpPr>
          <p:spPr bwMode="auto">
            <a:xfrm>
              <a:off x="1768" y="2267"/>
              <a:ext cx="524" cy="1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3"/>
            <p:cNvSpPr>
              <a:spLocks/>
            </p:cNvSpPr>
            <p:nvPr/>
          </p:nvSpPr>
          <p:spPr bwMode="auto">
            <a:xfrm>
              <a:off x="1768" y="1750"/>
              <a:ext cx="515" cy="526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208"/>
                    <a:pt x="208" y="0"/>
                    <a:pt x="448" y="0"/>
                  </a:cubicBezTo>
                  <a:cubicBezTo>
                    <a:pt x="688" y="0"/>
                    <a:pt x="896" y="208"/>
                    <a:pt x="896" y="448"/>
                  </a:cubicBezTo>
                  <a:lnTo>
                    <a:pt x="896" y="448"/>
                  </a:lnTo>
                  <a:cubicBezTo>
                    <a:pt x="896" y="688"/>
                    <a:pt x="688" y="896"/>
                    <a:pt x="448" y="896"/>
                  </a:cubicBezTo>
                  <a:cubicBezTo>
                    <a:pt x="208" y="896"/>
                    <a:pt x="0" y="688"/>
                    <a:pt x="0" y="448"/>
                  </a:cubicBezTo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Rectangle 374"/>
            <p:cNvSpPr>
              <a:spLocks noChangeArrowheads="1"/>
            </p:cNvSpPr>
            <p:nvPr/>
          </p:nvSpPr>
          <p:spPr bwMode="auto">
            <a:xfrm>
              <a:off x="1897" y="1957"/>
              <a:ext cx="19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数据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3" name="Freeform 376"/>
            <p:cNvSpPr>
              <a:spLocks/>
            </p:cNvSpPr>
            <p:nvPr/>
          </p:nvSpPr>
          <p:spPr bwMode="auto">
            <a:xfrm>
              <a:off x="2963" y="1769"/>
              <a:ext cx="515" cy="526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201"/>
                    <a:pt x="201" y="0"/>
                    <a:pt x="448" y="0"/>
                  </a:cubicBezTo>
                  <a:cubicBezTo>
                    <a:pt x="696" y="0"/>
                    <a:pt x="896" y="201"/>
                    <a:pt x="896" y="448"/>
                  </a:cubicBezTo>
                  <a:lnTo>
                    <a:pt x="896" y="448"/>
                  </a:lnTo>
                  <a:cubicBezTo>
                    <a:pt x="896" y="696"/>
                    <a:pt x="696" y="896"/>
                    <a:pt x="448" y="896"/>
                  </a:cubicBezTo>
                  <a:cubicBezTo>
                    <a:pt x="201" y="896"/>
                    <a:pt x="0" y="696"/>
                    <a:pt x="0" y="448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Rectangle 378"/>
            <p:cNvSpPr>
              <a:spLocks noChangeArrowheads="1"/>
            </p:cNvSpPr>
            <p:nvPr/>
          </p:nvSpPr>
          <p:spPr bwMode="auto">
            <a:xfrm>
              <a:off x="2945" y="1750"/>
              <a:ext cx="524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Rectangle 381"/>
            <p:cNvSpPr>
              <a:spLocks noChangeArrowheads="1"/>
            </p:cNvSpPr>
            <p:nvPr/>
          </p:nvSpPr>
          <p:spPr bwMode="auto">
            <a:xfrm>
              <a:off x="2945" y="1835"/>
              <a:ext cx="524" cy="6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Rectangle 382"/>
            <p:cNvSpPr>
              <a:spLocks noChangeArrowheads="1"/>
            </p:cNvSpPr>
            <p:nvPr/>
          </p:nvSpPr>
          <p:spPr bwMode="auto">
            <a:xfrm>
              <a:off x="2945" y="1900"/>
              <a:ext cx="524" cy="3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Rectangle 383"/>
            <p:cNvSpPr>
              <a:spLocks noChangeArrowheads="1"/>
            </p:cNvSpPr>
            <p:nvPr/>
          </p:nvSpPr>
          <p:spPr bwMode="auto">
            <a:xfrm>
              <a:off x="2945" y="1938"/>
              <a:ext cx="524" cy="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Rectangle 384"/>
            <p:cNvSpPr>
              <a:spLocks noChangeArrowheads="1"/>
            </p:cNvSpPr>
            <p:nvPr/>
          </p:nvSpPr>
          <p:spPr bwMode="auto">
            <a:xfrm>
              <a:off x="2945" y="1966"/>
              <a:ext cx="524" cy="3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Rectangle 385"/>
            <p:cNvSpPr>
              <a:spLocks noChangeArrowheads="1"/>
            </p:cNvSpPr>
            <p:nvPr/>
          </p:nvSpPr>
          <p:spPr bwMode="auto">
            <a:xfrm>
              <a:off x="2945" y="2004"/>
              <a:ext cx="524" cy="2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Rectangle 386"/>
            <p:cNvSpPr>
              <a:spLocks noChangeArrowheads="1"/>
            </p:cNvSpPr>
            <p:nvPr/>
          </p:nvSpPr>
          <p:spPr bwMode="auto">
            <a:xfrm>
              <a:off x="2945" y="2032"/>
              <a:ext cx="524" cy="37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Rectangle 388"/>
            <p:cNvSpPr>
              <a:spLocks noChangeArrowheads="1"/>
            </p:cNvSpPr>
            <p:nvPr/>
          </p:nvSpPr>
          <p:spPr bwMode="auto">
            <a:xfrm>
              <a:off x="2945" y="2098"/>
              <a:ext cx="524" cy="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Rectangle 392"/>
            <p:cNvSpPr>
              <a:spLocks noChangeArrowheads="1"/>
            </p:cNvSpPr>
            <p:nvPr/>
          </p:nvSpPr>
          <p:spPr bwMode="auto">
            <a:xfrm>
              <a:off x="2945" y="2267"/>
              <a:ext cx="524" cy="1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3"/>
            <p:cNvSpPr>
              <a:spLocks/>
            </p:cNvSpPr>
            <p:nvPr/>
          </p:nvSpPr>
          <p:spPr bwMode="auto">
            <a:xfrm>
              <a:off x="2945" y="1750"/>
              <a:ext cx="515" cy="526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208"/>
                    <a:pt x="208" y="0"/>
                    <a:pt x="448" y="0"/>
                  </a:cubicBezTo>
                  <a:cubicBezTo>
                    <a:pt x="688" y="0"/>
                    <a:pt x="896" y="208"/>
                    <a:pt x="896" y="448"/>
                  </a:cubicBezTo>
                  <a:lnTo>
                    <a:pt x="896" y="448"/>
                  </a:lnTo>
                  <a:cubicBezTo>
                    <a:pt x="896" y="688"/>
                    <a:pt x="688" y="896"/>
                    <a:pt x="448" y="896"/>
                  </a:cubicBezTo>
                  <a:cubicBezTo>
                    <a:pt x="208" y="896"/>
                    <a:pt x="0" y="688"/>
                    <a:pt x="0" y="448"/>
                  </a:cubicBezTo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91" name="Group 396"/>
            <p:cNvGrpSpPr>
              <a:grpSpLocks/>
            </p:cNvGrpSpPr>
            <p:nvPr/>
          </p:nvGrpSpPr>
          <p:grpSpPr bwMode="auto">
            <a:xfrm>
              <a:off x="3009" y="1881"/>
              <a:ext cx="483" cy="480"/>
              <a:chOff x="3009" y="1881"/>
              <a:chExt cx="483" cy="480"/>
            </a:xfrm>
          </p:grpSpPr>
          <p:sp>
            <p:nvSpPr>
              <p:cNvPr id="489" name="Rectangle 394"/>
              <p:cNvSpPr>
                <a:spLocks noChangeArrowheads="1"/>
              </p:cNvSpPr>
              <p:nvPr/>
            </p:nvSpPr>
            <p:spPr bwMode="auto">
              <a:xfrm>
                <a:off x="3009" y="1881"/>
                <a:ext cx="48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特征，</a:t>
                </a:r>
                <a:endPara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（标签）</a:t>
                </a:r>
                <a:endPara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0" name="Rectangle 395"/>
              <p:cNvSpPr>
                <a:spLocks noChangeArrowheads="1"/>
              </p:cNvSpPr>
              <p:nvPr/>
            </p:nvSpPr>
            <p:spPr bwMode="auto">
              <a:xfrm>
                <a:off x="3074" y="2041"/>
                <a:ext cx="0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1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92" name="Rectangle 397"/>
            <p:cNvSpPr>
              <a:spLocks noChangeArrowheads="1"/>
            </p:cNvSpPr>
            <p:nvPr/>
          </p:nvSpPr>
          <p:spPr bwMode="auto">
            <a:xfrm>
              <a:off x="3920" y="1731"/>
              <a:ext cx="524" cy="53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3920" y="1731"/>
              <a:ext cx="514" cy="526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201"/>
                    <a:pt x="201" y="0"/>
                    <a:pt x="448" y="0"/>
                  </a:cubicBezTo>
                  <a:cubicBezTo>
                    <a:pt x="696" y="0"/>
                    <a:pt x="896" y="201"/>
                    <a:pt x="896" y="448"/>
                  </a:cubicBezTo>
                  <a:lnTo>
                    <a:pt x="896" y="448"/>
                  </a:lnTo>
                  <a:cubicBezTo>
                    <a:pt x="896" y="696"/>
                    <a:pt x="696" y="896"/>
                    <a:pt x="448" y="896"/>
                  </a:cubicBezTo>
                  <a:cubicBezTo>
                    <a:pt x="201" y="896"/>
                    <a:pt x="0" y="696"/>
                    <a:pt x="0" y="448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Rectangle 399"/>
            <p:cNvSpPr>
              <a:spLocks noChangeArrowheads="1"/>
            </p:cNvSpPr>
            <p:nvPr/>
          </p:nvSpPr>
          <p:spPr bwMode="auto">
            <a:xfrm>
              <a:off x="3920" y="1731"/>
              <a:ext cx="524" cy="53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Rectangle 400"/>
            <p:cNvSpPr>
              <a:spLocks noChangeArrowheads="1"/>
            </p:cNvSpPr>
            <p:nvPr/>
          </p:nvSpPr>
          <p:spPr bwMode="auto">
            <a:xfrm>
              <a:off x="3901" y="1712"/>
              <a:ext cx="524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Rectangle 401"/>
            <p:cNvSpPr>
              <a:spLocks noChangeArrowheads="1"/>
            </p:cNvSpPr>
            <p:nvPr/>
          </p:nvSpPr>
          <p:spPr bwMode="auto">
            <a:xfrm>
              <a:off x="3901" y="1731"/>
              <a:ext cx="524" cy="3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Rectangle 402"/>
            <p:cNvSpPr>
              <a:spLocks noChangeArrowheads="1"/>
            </p:cNvSpPr>
            <p:nvPr/>
          </p:nvSpPr>
          <p:spPr bwMode="auto">
            <a:xfrm>
              <a:off x="3901" y="1769"/>
              <a:ext cx="524" cy="2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Rectangle 403"/>
            <p:cNvSpPr>
              <a:spLocks noChangeArrowheads="1"/>
            </p:cNvSpPr>
            <p:nvPr/>
          </p:nvSpPr>
          <p:spPr bwMode="auto">
            <a:xfrm>
              <a:off x="3901" y="1797"/>
              <a:ext cx="524" cy="66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Rectangle 404"/>
            <p:cNvSpPr>
              <a:spLocks noChangeArrowheads="1"/>
            </p:cNvSpPr>
            <p:nvPr/>
          </p:nvSpPr>
          <p:spPr bwMode="auto">
            <a:xfrm>
              <a:off x="3901" y="1863"/>
              <a:ext cx="524" cy="3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Rectangle 405"/>
            <p:cNvSpPr>
              <a:spLocks noChangeArrowheads="1"/>
            </p:cNvSpPr>
            <p:nvPr/>
          </p:nvSpPr>
          <p:spPr bwMode="auto">
            <a:xfrm>
              <a:off x="3901" y="1900"/>
              <a:ext cx="524" cy="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Rectangle 406"/>
            <p:cNvSpPr>
              <a:spLocks noChangeArrowheads="1"/>
            </p:cNvSpPr>
            <p:nvPr/>
          </p:nvSpPr>
          <p:spPr bwMode="auto">
            <a:xfrm>
              <a:off x="3901" y="1928"/>
              <a:ext cx="524" cy="3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Rectangle 407"/>
            <p:cNvSpPr>
              <a:spLocks noChangeArrowheads="1"/>
            </p:cNvSpPr>
            <p:nvPr/>
          </p:nvSpPr>
          <p:spPr bwMode="auto">
            <a:xfrm>
              <a:off x="3901" y="1966"/>
              <a:ext cx="524" cy="2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Rectangle 408"/>
            <p:cNvSpPr>
              <a:spLocks noChangeArrowheads="1"/>
            </p:cNvSpPr>
            <p:nvPr/>
          </p:nvSpPr>
          <p:spPr bwMode="auto">
            <a:xfrm>
              <a:off x="3901" y="1994"/>
              <a:ext cx="524" cy="38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Rectangle 409"/>
            <p:cNvSpPr>
              <a:spLocks noChangeArrowheads="1"/>
            </p:cNvSpPr>
            <p:nvPr/>
          </p:nvSpPr>
          <p:spPr bwMode="auto">
            <a:xfrm>
              <a:off x="3901" y="2032"/>
              <a:ext cx="524" cy="2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Rectangle 410"/>
            <p:cNvSpPr>
              <a:spLocks noChangeArrowheads="1"/>
            </p:cNvSpPr>
            <p:nvPr/>
          </p:nvSpPr>
          <p:spPr bwMode="auto">
            <a:xfrm>
              <a:off x="3901" y="2060"/>
              <a:ext cx="524" cy="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Rectangle 411"/>
            <p:cNvSpPr>
              <a:spLocks noChangeArrowheads="1"/>
            </p:cNvSpPr>
            <p:nvPr/>
          </p:nvSpPr>
          <p:spPr bwMode="auto">
            <a:xfrm>
              <a:off x="3901" y="2126"/>
              <a:ext cx="524" cy="37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Rectangle 412"/>
            <p:cNvSpPr>
              <a:spLocks noChangeArrowheads="1"/>
            </p:cNvSpPr>
            <p:nvPr/>
          </p:nvSpPr>
          <p:spPr bwMode="auto">
            <a:xfrm>
              <a:off x="3901" y="2163"/>
              <a:ext cx="524" cy="29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Rectangle 413"/>
            <p:cNvSpPr>
              <a:spLocks noChangeArrowheads="1"/>
            </p:cNvSpPr>
            <p:nvPr/>
          </p:nvSpPr>
          <p:spPr bwMode="auto">
            <a:xfrm>
              <a:off x="3901" y="2192"/>
              <a:ext cx="524" cy="37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Rectangle 414"/>
            <p:cNvSpPr>
              <a:spLocks noChangeArrowheads="1"/>
            </p:cNvSpPr>
            <p:nvPr/>
          </p:nvSpPr>
          <p:spPr bwMode="auto">
            <a:xfrm>
              <a:off x="3901" y="2229"/>
              <a:ext cx="524" cy="1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5"/>
            <p:cNvSpPr>
              <a:spLocks/>
            </p:cNvSpPr>
            <p:nvPr/>
          </p:nvSpPr>
          <p:spPr bwMode="auto">
            <a:xfrm>
              <a:off x="3901" y="1712"/>
              <a:ext cx="515" cy="527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208"/>
                    <a:pt x="208" y="0"/>
                    <a:pt x="448" y="0"/>
                  </a:cubicBezTo>
                  <a:cubicBezTo>
                    <a:pt x="688" y="0"/>
                    <a:pt x="896" y="208"/>
                    <a:pt x="896" y="448"/>
                  </a:cubicBezTo>
                  <a:lnTo>
                    <a:pt x="896" y="448"/>
                  </a:lnTo>
                  <a:cubicBezTo>
                    <a:pt x="896" y="688"/>
                    <a:pt x="688" y="896"/>
                    <a:pt x="448" y="896"/>
                  </a:cubicBezTo>
                  <a:cubicBezTo>
                    <a:pt x="208" y="896"/>
                    <a:pt x="0" y="688"/>
                    <a:pt x="0" y="448"/>
                  </a:cubicBezTo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Rectangle 416"/>
            <p:cNvSpPr>
              <a:spLocks noChangeArrowheads="1"/>
            </p:cNvSpPr>
            <p:nvPr/>
          </p:nvSpPr>
          <p:spPr bwMode="auto">
            <a:xfrm>
              <a:off x="4030" y="1918"/>
              <a:ext cx="193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模型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2" name="Rectangle 417"/>
            <p:cNvSpPr>
              <a:spLocks noChangeArrowheads="1"/>
            </p:cNvSpPr>
            <p:nvPr/>
          </p:nvSpPr>
          <p:spPr bwMode="auto">
            <a:xfrm>
              <a:off x="3166" y="3441"/>
              <a:ext cx="524" cy="53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8"/>
            <p:cNvSpPr>
              <a:spLocks/>
            </p:cNvSpPr>
            <p:nvPr/>
          </p:nvSpPr>
          <p:spPr bwMode="auto">
            <a:xfrm>
              <a:off x="3166" y="3450"/>
              <a:ext cx="514" cy="526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201"/>
                    <a:pt x="201" y="0"/>
                    <a:pt x="448" y="0"/>
                  </a:cubicBezTo>
                  <a:cubicBezTo>
                    <a:pt x="696" y="0"/>
                    <a:pt x="896" y="201"/>
                    <a:pt x="896" y="448"/>
                  </a:cubicBezTo>
                  <a:lnTo>
                    <a:pt x="896" y="448"/>
                  </a:lnTo>
                  <a:cubicBezTo>
                    <a:pt x="896" y="695"/>
                    <a:pt x="696" y="896"/>
                    <a:pt x="448" y="896"/>
                  </a:cubicBezTo>
                  <a:cubicBezTo>
                    <a:pt x="201" y="896"/>
                    <a:pt x="0" y="695"/>
                    <a:pt x="0" y="448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Rectangle 419"/>
            <p:cNvSpPr>
              <a:spLocks noChangeArrowheads="1"/>
            </p:cNvSpPr>
            <p:nvPr/>
          </p:nvSpPr>
          <p:spPr bwMode="auto">
            <a:xfrm>
              <a:off x="3166" y="3441"/>
              <a:ext cx="524" cy="53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Rectangle 420"/>
            <p:cNvSpPr>
              <a:spLocks noChangeArrowheads="1"/>
            </p:cNvSpPr>
            <p:nvPr/>
          </p:nvSpPr>
          <p:spPr bwMode="auto">
            <a:xfrm>
              <a:off x="3147" y="3432"/>
              <a:ext cx="524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Rectangle 421"/>
            <p:cNvSpPr>
              <a:spLocks noChangeArrowheads="1"/>
            </p:cNvSpPr>
            <p:nvPr/>
          </p:nvSpPr>
          <p:spPr bwMode="auto">
            <a:xfrm>
              <a:off x="3147" y="3451"/>
              <a:ext cx="524" cy="37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Rectangle 422"/>
            <p:cNvSpPr>
              <a:spLocks noChangeArrowheads="1"/>
            </p:cNvSpPr>
            <p:nvPr/>
          </p:nvSpPr>
          <p:spPr bwMode="auto">
            <a:xfrm>
              <a:off x="3147" y="3488"/>
              <a:ext cx="524" cy="2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Rectangle 423"/>
            <p:cNvSpPr>
              <a:spLocks noChangeArrowheads="1"/>
            </p:cNvSpPr>
            <p:nvPr/>
          </p:nvSpPr>
          <p:spPr bwMode="auto">
            <a:xfrm>
              <a:off x="3147" y="3517"/>
              <a:ext cx="524" cy="6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Rectangle 424"/>
            <p:cNvSpPr>
              <a:spLocks noChangeArrowheads="1"/>
            </p:cNvSpPr>
            <p:nvPr/>
          </p:nvSpPr>
          <p:spPr bwMode="auto">
            <a:xfrm>
              <a:off x="3147" y="3582"/>
              <a:ext cx="524" cy="3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Rectangle 425"/>
            <p:cNvSpPr>
              <a:spLocks noChangeArrowheads="1"/>
            </p:cNvSpPr>
            <p:nvPr/>
          </p:nvSpPr>
          <p:spPr bwMode="auto">
            <a:xfrm>
              <a:off x="3147" y="3620"/>
              <a:ext cx="524" cy="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Rectangle 426"/>
            <p:cNvSpPr>
              <a:spLocks noChangeArrowheads="1"/>
            </p:cNvSpPr>
            <p:nvPr/>
          </p:nvSpPr>
          <p:spPr bwMode="auto">
            <a:xfrm>
              <a:off x="3147" y="3648"/>
              <a:ext cx="524" cy="3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Rectangle 427"/>
            <p:cNvSpPr>
              <a:spLocks noChangeArrowheads="1"/>
            </p:cNvSpPr>
            <p:nvPr/>
          </p:nvSpPr>
          <p:spPr bwMode="auto">
            <a:xfrm>
              <a:off x="3147" y="3686"/>
              <a:ext cx="524" cy="2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Rectangle 428"/>
            <p:cNvSpPr>
              <a:spLocks noChangeArrowheads="1"/>
            </p:cNvSpPr>
            <p:nvPr/>
          </p:nvSpPr>
          <p:spPr bwMode="auto">
            <a:xfrm>
              <a:off x="3147" y="3714"/>
              <a:ext cx="524" cy="37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Rectangle 429"/>
            <p:cNvSpPr>
              <a:spLocks noChangeArrowheads="1"/>
            </p:cNvSpPr>
            <p:nvPr/>
          </p:nvSpPr>
          <p:spPr bwMode="auto">
            <a:xfrm>
              <a:off x="3147" y="3751"/>
              <a:ext cx="524" cy="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Rectangle 430"/>
            <p:cNvSpPr>
              <a:spLocks noChangeArrowheads="1"/>
            </p:cNvSpPr>
            <p:nvPr/>
          </p:nvSpPr>
          <p:spPr bwMode="auto">
            <a:xfrm>
              <a:off x="3147" y="3780"/>
              <a:ext cx="524" cy="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Rectangle 431"/>
            <p:cNvSpPr>
              <a:spLocks noChangeArrowheads="1"/>
            </p:cNvSpPr>
            <p:nvPr/>
          </p:nvSpPr>
          <p:spPr bwMode="auto">
            <a:xfrm>
              <a:off x="3147" y="3845"/>
              <a:ext cx="524" cy="3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Rectangle 432"/>
            <p:cNvSpPr>
              <a:spLocks noChangeArrowheads="1"/>
            </p:cNvSpPr>
            <p:nvPr/>
          </p:nvSpPr>
          <p:spPr bwMode="auto">
            <a:xfrm>
              <a:off x="3147" y="3883"/>
              <a:ext cx="524" cy="2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Rectangle 433"/>
            <p:cNvSpPr>
              <a:spLocks noChangeArrowheads="1"/>
            </p:cNvSpPr>
            <p:nvPr/>
          </p:nvSpPr>
          <p:spPr bwMode="auto">
            <a:xfrm>
              <a:off x="3147" y="3911"/>
              <a:ext cx="524" cy="3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Rectangle 434"/>
            <p:cNvSpPr>
              <a:spLocks noChangeArrowheads="1"/>
            </p:cNvSpPr>
            <p:nvPr/>
          </p:nvSpPr>
          <p:spPr bwMode="auto">
            <a:xfrm>
              <a:off x="3147" y="3949"/>
              <a:ext cx="524" cy="1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5"/>
            <p:cNvSpPr>
              <a:spLocks/>
            </p:cNvSpPr>
            <p:nvPr/>
          </p:nvSpPr>
          <p:spPr bwMode="auto">
            <a:xfrm>
              <a:off x="3147" y="3432"/>
              <a:ext cx="515" cy="526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192"/>
                    <a:pt x="208" y="0"/>
                    <a:pt x="448" y="0"/>
                  </a:cubicBezTo>
                  <a:cubicBezTo>
                    <a:pt x="688" y="0"/>
                    <a:pt x="896" y="192"/>
                    <a:pt x="896" y="448"/>
                  </a:cubicBezTo>
                  <a:lnTo>
                    <a:pt x="896" y="448"/>
                  </a:lnTo>
                  <a:cubicBezTo>
                    <a:pt x="896" y="688"/>
                    <a:pt x="688" y="896"/>
                    <a:pt x="448" y="896"/>
                  </a:cubicBezTo>
                  <a:cubicBezTo>
                    <a:pt x="208" y="896"/>
                    <a:pt x="0" y="688"/>
                    <a:pt x="0" y="448"/>
                  </a:cubicBezTo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Rectangle 436"/>
            <p:cNvSpPr>
              <a:spLocks noChangeArrowheads="1"/>
            </p:cNvSpPr>
            <p:nvPr/>
          </p:nvSpPr>
          <p:spPr bwMode="auto">
            <a:xfrm>
              <a:off x="3276" y="3639"/>
              <a:ext cx="19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模型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2" name="Rectangle 437"/>
            <p:cNvSpPr>
              <a:spLocks noChangeArrowheads="1"/>
            </p:cNvSpPr>
            <p:nvPr/>
          </p:nvSpPr>
          <p:spPr bwMode="auto">
            <a:xfrm>
              <a:off x="2136" y="3366"/>
              <a:ext cx="524" cy="53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8"/>
            <p:cNvSpPr>
              <a:spLocks/>
            </p:cNvSpPr>
            <p:nvPr/>
          </p:nvSpPr>
          <p:spPr bwMode="auto">
            <a:xfrm>
              <a:off x="2136" y="3374"/>
              <a:ext cx="515" cy="527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201"/>
                    <a:pt x="201" y="0"/>
                    <a:pt x="448" y="0"/>
                  </a:cubicBezTo>
                  <a:cubicBezTo>
                    <a:pt x="696" y="0"/>
                    <a:pt x="896" y="201"/>
                    <a:pt x="896" y="448"/>
                  </a:cubicBezTo>
                  <a:lnTo>
                    <a:pt x="896" y="448"/>
                  </a:lnTo>
                  <a:cubicBezTo>
                    <a:pt x="896" y="695"/>
                    <a:pt x="696" y="896"/>
                    <a:pt x="448" y="896"/>
                  </a:cubicBezTo>
                  <a:cubicBezTo>
                    <a:pt x="201" y="896"/>
                    <a:pt x="0" y="695"/>
                    <a:pt x="0" y="448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Rectangle 439"/>
            <p:cNvSpPr>
              <a:spLocks noChangeArrowheads="1"/>
            </p:cNvSpPr>
            <p:nvPr/>
          </p:nvSpPr>
          <p:spPr bwMode="auto">
            <a:xfrm>
              <a:off x="2136" y="3366"/>
              <a:ext cx="524" cy="53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Rectangle 440"/>
            <p:cNvSpPr>
              <a:spLocks noChangeArrowheads="1"/>
            </p:cNvSpPr>
            <p:nvPr/>
          </p:nvSpPr>
          <p:spPr bwMode="auto">
            <a:xfrm>
              <a:off x="2117" y="3357"/>
              <a:ext cx="524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Rectangle 441"/>
            <p:cNvSpPr>
              <a:spLocks noChangeArrowheads="1"/>
            </p:cNvSpPr>
            <p:nvPr/>
          </p:nvSpPr>
          <p:spPr bwMode="auto">
            <a:xfrm>
              <a:off x="2117" y="3376"/>
              <a:ext cx="524" cy="37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Rectangle 442"/>
            <p:cNvSpPr>
              <a:spLocks noChangeArrowheads="1"/>
            </p:cNvSpPr>
            <p:nvPr/>
          </p:nvSpPr>
          <p:spPr bwMode="auto">
            <a:xfrm>
              <a:off x="2117" y="3413"/>
              <a:ext cx="524" cy="2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Rectangle 443"/>
            <p:cNvSpPr>
              <a:spLocks noChangeArrowheads="1"/>
            </p:cNvSpPr>
            <p:nvPr/>
          </p:nvSpPr>
          <p:spPr bwMode="auto">
            <a:xfrm>
              <a:off x="2117" y="3441"/>
              <a:ext cx="524" cy="66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Rectangle 444"/>
            <p:cNvSpPr>
              <a:spLocks noChangeArrowheads="1"/>
            </p:cNvSpPr>
            <p:nvPr/>
          </p:nvSpPr>
          <p:spPr bwMode="auto">
            <a:xfrm>
              <a:off x="2117" y="3507"/>
              <a:ext cx="524" cy="3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Rectangle 445"/>
            <p:cNvSpPr>
              <a:spLocks noChangeArrowheads="1"/>
            </p:cNvSpPr>
            <p:nvPr/>
          </p:nvSpPr>
          <p:spPr bwMode="auto">
            <a:xfrm>
              <a:off x="2117" y="3545"/>
              <a:ext cx="524" cy="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Rectangle 446"/>
            <p:cNvSpPr>
              <a:spLocks noChangeArrowheads="1"/>
            </p:cNvSpPr>
            <p:nvPr/>
          </p:nvSpPr>
          <p:spPr bwMode="auto">
            <a:xfrm>
              <a:off x="2117" y="3573"/>
              <a:ext cx="524" cy="37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Rectangle 447"/>
            <p:cNvSpPr>
              <a:spLocks noChangeArrowheads="1"/>
            </p:cNvSpPr>
            <p:nvPr/>
          </p:nvSpPr>
          <p:spPr bwMode="auto">
            <a:xfrm>
              <a:off x="2117" y="3610"/>
              <a:ext cx="524" cy="2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Rectangle 448"/>
            <p:cNvSpPr>
              <a:spLocks noChangeArrowheads="1"/>
            </p:cNvSpPr>
            <p:nvPr/>
          </p:nvSpPr>
          <p:spPr bwMode="auto">
            <a:xfrm>
              <a:off x="2117" y="3639"/>
              <a:ext cx="524" cy="37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Rectangle 449"/>
            <p:cNvSpPr>
              <a:spLocks noChangeArrowheads="1"/>
            </p:cNvSpPr>
            <p:nvPr/>
          </p:nvSpPr>
          <p:spPr bwMode="auto">
            <a:xfrm>
              <a:off x="2117" y="3676"/>
              <a:ext cx="524" cy="2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Rectangle 450"/>
            <p:cNvSpPr>
              <a:spLocks noChangeArrowheads="1"/>
            </p:cNvSpPr>
            <p:nvPr/>
          </p:nvSpPr>
          <p:spPr bwMode="auto">
            <a:xfrm>
              <a:off x="2117" y="3704"/>
              <a:ext cx="524" cy="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Rectangle 451"/>
            <p:cNvSpPr>
              <a:spLocks noChangeArrowheads="1"/>
            </p:cNvSpPr>
            <p:nvPr/>
          </p:nvSpPr>
          <p:spPr bwMode="auto">
            <a:xfrm>
              <a:off x="2117" y="3770"/>
              <a:ext cx="524" cy="3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Rectangle 452"/>
            <p:cNvSpPr>
              <a:spLocks noChangeArrowheads="1"/>
            </p:cNvSpPr>
            <p:nvPr/>
          </p:nvSpPr>
          <p:spPr bwMode="auto">
            <a:xfrm>
              <a:off x="2117" y="3808"/>
              <a:ext cx="524" cy="2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Rectangle 453"/>
            <p:cNvSpPr>
              <a:spLocks noChangeArrowheads="1"/>
            </p:cNvSpPr>
            <p:nvPr/>
          </p:nvSpPr>
          <p:spPr bwMode="auto">
            <a:xfrm>
              <a:off x="2117" y="3836"/>
              <a:ext cx="524" cy="3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Rectangle 454"/>
            <p:cNvSpPr>
              <a:spLocks noChangeArrowheads="1"/>
            </p:cNvSpPr>
            <p:nvPr/>
          </p:nvSpPr>
          <p:spPr bwMode="auto">
            <a:xfrm>
              <a:off x="2117" y="3874"/>
              <a:ext cx="524" cy="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5"/>
            <p:cNvSpPr>
              <a:spLocks/>
            </p:cNvSpPr>
            <p:nvPr/>
          </p:nvSpPr>
          <p:spPr bwMode="auto">
            <a:xfrm>
              <a:off x="2117" y="3357"/>
              <a:ext cx="515" cy="526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192"/>
                    <a:pt x="208" y="0"/>
                    <a:pt x="448" y="0"/>
                  </a:cubicBezTo>
                  <a:cubicBezTo>
                    <a:pt x="688" y="0"/>
                    <a:pt x="896" y="192"/>
                    <a:pt x="896" y="448"/>
                  </a:cubicBezTo>
                  <a:lnTo>
                    <a:pt x="896" y="448"/>
                  </a:lnTo>
                  <a:cubicBezTo>
                    <a:pt x="896" y="688"/>
                    <a:pt x="688" y="896"/>
                    <a:pt x="448" y="896"/>
                  </a:cubicBezTo>
                  <a:cubicBezTo>
                    <a:pt x="208" y="896"/>
                    <a:pt x="0" y="688"/>
                    <a:pt x="0" y="448"/>
                  </a:cubicBezTo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Rectangle 456"/>
            <p:cNvSpPr>
              <a:spLocks noChangeArrowheads="1"/>
            </p:cNvSpPr>
            <p:nvPr/>
          </p:nvSpPr>
          <p:spPr bwMode="auto">
            <a:xfrm>
              <a:off x="2182" y="3564"/>
              <a:ext cx="24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新数据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2" name="Rectangle 457"/>
            <p:cNvSpPr>
              <a:spLocks noChangeArrowheads="1"/>
            </p:cNvSpPr>
            <p:nvPr/>
          </p:nvSpPr>
          <p:spPr bwMode="auto">
            <a:xfrm>
              <a:off x="4269" y="3366"/>
              <a:ext cx="524" cy="53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8"/>
            <p:cNvSpPr>
              <a:spLocks/>
            </p:cNvSpPr>
            <p:nvPr/>
          </p:nvSpPr>
          <p:spPr bwMode="auto">
            <a:xfrm>
              <a:off x="4269" y="3374"/>
              <a:ext cx="515" cy="527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201"/>
                    <a:pt x="201" y="0"/>
                    <a:pt x="448" y="0"/>
                  </a:cubicBezTo>
                  <a:cubicBezTo>
                    <a:pt x="696" y="0"/>
                    <a:pt x="896" y="201"/>
                    <a:pt x="896" y="448"/>
                  </a:cubicBezTo>
                  <a:lnTo>
                    <a:pt x="896" y="448"/>
                  </a:lnTo>
                  <a:cubicBezTo>
                    <a:pt x="896" y="695"/>
                    <a:pt x="696" y="896"/>
                    <a:pt x="448" y="896"/>
                  </a:cubicBezTo>
                  <a:cubicBezTo>
                    <a:pt x="201" y="896"/>
                    <a:pt x="0" y="695"/>
                    <a:pt x="0" y="448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Rectangle 459"/>
            <p:cNvSpPr>
              <a:spLocks noChangeArrowheads="1"/>
            </p:cNvSpPr>
            <p:nvPr/>
          </p:nvSpPr>
          <p:spPr bwMode="auto">
            <a:xfrm>
              <a:off x="4269" y="3366"/>
              <a:ext cx="524" cy="536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Rectangle 460"/>
            <p:cNvSpPr>
              <a:spLocks noChangeArrowheads="1"/>
            </p:cNvSpPr>
            <p:nvPr/>
          </p:nvSpPr>
          <p:spPr bwMode="auto">
            <a:xfrm>
              <a:off x="4251" y="3357"/>
              <a:ext cx="524" cy="19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Rectangle 461"/>
            <p:cNvSpPr>
              <a:spLocks noChangeArrowheads="1"/>
            </p:cNvSpPr>
            <p:nvPr/>
          </p:nvSpPr>
          <p:spPr bwMode="auto">
            <a:xfrm>
              <a:off x="4251" y="3376"/>
              <a:ext cx="524" cy="37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Rectangle 462"/>
            <p:cNvSpPr>
              <a:spLocks noChangeArrowheads="1"/>
            </p:cNvSpPr>
            <p:nvPr/>
          </p:nvSpPr>
          <p:spPr bwMode="auto">
            <a:xfrm>
              <a:off x="4251" y="3413"/>
              <a:ext cx="524" cy="2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Rectangle 463"/>
            <p:cNvSpPr>
              <a:spLocks noChangeArrowheads="1"/>
            </p:cNvSpPr>
            <p:nvPr/>
          </p:nvSpPr>
          <p:spPr bwMode="auto">
            <a:xfrm>
              <a:off x="4251" y="3441"/>
              <a:ext cx="524" cy="66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Rectangle 464"/>
            <p:cNvSpPr>
              <a:spLocks noChangeArrowheads="1"/>
            </p:cNvSpPr>
            <p:nvPr/>
          </p:nvSpPr>
          <p:spPr bwMode="auto">
            <a:xfrm>
              <a:off x="4251" y="3507"/>
              <a:ext cx="524" cy="3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Rectangle 465"/>
            <p:cNvSpPr>
              <a:spLocks noChangeArrowheads="1"/>
            </p:cNvSpPr>
            <p:nvPr/>
          </p:nvSpPr>
          <p:spPr bwMode="auto">
            <a:xfrm>
              <a:off x="4251" y="3545"/>
              <a:ext cx="524" cy="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Rectangle 466"/>
            <p:cNvSpPr>
              <a:spLocks noChangeArrowheads="1"/>
            </p:cNvSpPr>
            <p:nvPr/>
          </p:nvSpPr>
          <p:spPr bwMode="auto">
            <a:xfrm>
              <a:off x="4251" y="3573"/>
              <a:ext cx="524" cy="37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Rectangle 467"/>
            <p:cNvSpPr>
              <a:spLocks noChangeArrowheads="1"/>
            </p:cNvSpPr>
            <p:nvPr/>
          </p:nvSpPr>
          <p:spPr bwMode="auto">
            <a:xfrm>
              <a:off x="4251" y="3610"/>
              <a:ext cx="524" cy="2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Rectangle 468"/>
            <p:cNvSpPr>
              <a:spLocks noChangeArrowheads="1"/>
            </p:cNvSpPr>
            <p:nvPr/>
          </p:nvSpPr>
          <p:spPr bwMode="auto">
            <a:xfrm>
              <a:off x="4251" y="3639"/>
              <a:ext cx="524" cy="37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Rectangle 469"/>
            <p:cNvSpPr>
              <a:spLocks noChangeArrowheads="1"/>
            </p:cNvSpPr>
            <p:nvPr/>
          </p:nvSpPr>
          <p:spPr bwMode="auto">
            <a:xfrm>
              <a:off x="4251" y="3676"/>
              <a:ext cx="524" cy="2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Rectangle 470"/>
            <p:cNvSpPr>
              <a:spLocks noChangeArrowheads="1"/>
            </p:cNvSpPr>
            <p:nvPr/>
          </p:nvSpPr>
          <p:spPr bwMode="auto">
            <a:xfrm>
              <a:off x="4251" y="3704"/>
              <a:ext cx="524" cy="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Rectangle 471"/>
            <p:cNvSpPr>
              <a:spLocks noChangeArrowheads="1"/>
            </p:cNvSpPr>
            <p:nvPr/>
          </p:nvSpPr>
          <p:spPr bwMode="auto">
            <a:xfrm>
              <a:off x="4251" y="3770"/>
              <a:ext cx="524" cy="3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Rectangle 472"/>
            <p:cNvSpPr>
              <a:spLocks noChangeArrowheads="1"/>
            </p:cNvSpPr>
            <p:nvPr/>
          </p:nvSpPr>
          <p:spPr bwMode="auto">
            <a:xfrm>
              <a:off x="4251" y="3808"/>
              <a:ext cx="524" cy="2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Rectangle 473"/>
            <p:cNvSpPr>
              <a:spLocks noChangeArrowheads="1"/>
            </p:cNvSpPr>
            <p:nvPr/>
          </p:nvSpPr>
          <p:spPr bwMode="auto">
            <a:xfrm>
              <a:off x="4251" y="3836"/>
              <a:ext cx="524" cy="3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Rectangle 474"/>
            <p:cNvSpPr>
              <a:spLocks noChangeArrowheads="1"/>
            </p:cNvSpPr>
            <p:nvPr/>
          </p:nvSpPr>
          <p:spPr bwMode="auto">
            <a:xfrm>
              <a:off x="4251" y="3874"/>
              <a:ext cx="524" cy="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5"/>
            <p:cNvSpPr>
              <a:spLocks/>
            </p:cNvSpPr>
            <p:nvPr/>
          </p:nvSpPr>
          <p:spPr bwMode="auto">
            <a:xfrm>
              <a:off x="4251" y="3357"/>
              <a:ext cx="514" cy="526"/>
            </a:xfrm>
            <a:custGeom>
              <a:avLst/>
              <a:gdLst>
                <a:gd name="T0" fmla="*/ 0 w 896"/>
                <a:gd name="T1" fmla="*/ 448 h 896"/>
                <a:gd name="T2" fmla="*/ 448 w 896"/>
                <a:gd name="T3" fmla="*/ 0 h 896"/>
                <a:gd name="T4" fmla="*/ 896 w 896"/>
                <a:gd name="T5" fmla="*/ 448 h 896"/>
                <a:gd name="T6" fmla="*/ 896 w 896"/>
                <a:gd name="T7" fmla="*/ 448 h 896"/>
                <a:gd name="T8" fmla="*/ 448 w 896"/>
                <a:gd name="T9" fmla="*/ 896 h 896"/>
                <a:gd name="T10" fmla="*/ 0 w 896"/>
                <a:gd name="T11" fmla="*/ 44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896">
                  <a:moveTo>
                    <a:pt x="0" y="448"/>
                  </a:moveTo>
                  <a:cubicBezTo>
                    <a:pt x="0" y="192"/>
                    <a:pt x="208" y="0"/>
                    <a:pt x="448" y="0"/>
                  </a:cubicBezTo>
                  <a:cubicBezTo>
                    <a:pt x="688" y="0"/>
                    <a:pt x="896" y="192"/>
                    <a:pt x="896" y="448"/>
                  </a:cubicBezTo>
                  <a:lnTo>
                    <a:pt x="896" y="448"/>
                  </a:lnTo>
                  <a:cubicBezTo>
                    <a:pt x="896" y="688"/>
                    <a:pt x="688" y="896"/>
                    <a:pt x="448" y="896"/>
                  </a:cubicBezTo>
                  <a:cubicBezTo>
                    <a:pt x="208" y="896"/>
                    <a:pt x="0" y="688"/>
                    <a:pt x="0" y="448"/>
                  </a:cubicBezTo>
                </a:path>
              </a:pathLst>
            </a:custGeom>
            <a:noFill/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Rectangle 476"/>
            <p:cNvSpPr>
              <a:spLocks noChangeArrowheads="1"/>
            </p:cNvSpPr>
            <p:nvPr/>
          </p:nvSpPr>
          <p:spPr bwMode="auto">
            <a:xfrm>
              <a:off x="4379" y="3564"/>
              <a:ext cx="19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结论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2" name="Freeform 477"/>
            <p:cNvSpPr>
              <a:spLocks noEditPoints="1"/>
            </p:cNvSpPr>
            <p:nvPr/>
          </p:nvSpPr>
          <p:spPr bwMode="auto">
            <a:xfrm>
              <a:off x="1470" y="1353"/>
              <a:ext cx="280" cy="359"/>
            </a:xfrm>
            <a:custGeom>
              <a:avLst/>
              <a:gdLst>
                <a:gd name="T0" fmla="*/ 8 w 280"/>
                <a:gd name="T1" fmla="*/ 0 h 359"/>
                <a:gd name="T2" fmla="*/ 261 w 280"/>
                <a:gd name="T3" fmla="*/ 327 h 359"/>
                <a:gd name="T4" fmla="*/ 254 w 280"/>
                <a:gd name="T5" fmla="*/ 333 h 359"/>
                <a:gd name="T6" fmla="*/ 0 w 280"/>
                <a:gd name="T7" fmla="*/ 5 h 359"/>
                <a:gd name="T8" fmla="*/ 8 w 280"/>
                <a:gd name="T9" fmla="*/ 0 h 359"/>
                <a:gd name="T10" fmla="*/ 280 w 280"/>
                <a:gd name="T11" fmla="*/ 359 h 359"/>
                <a:gd name="T12" fmla="*/ 205 w 280"/>
                <a:gd name="T13" fmla="*/ 324 h 359"/>
                <a:gd name="T14" fmla="*/ 263 w 280"/>
                <a:gd name="T15" fmla="*/ 277 h 359"/>
                <a:gd name="T16" fmla="*/ 280 w 280"/>
                <a:gd name="T17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359">
                  <a:moveTo>
                    <a:pt x="8" y="0"/>
                  </a:moveTo>
                  <a:lnTo>
                    <a:pt x="261" y="327"/>
                  </a:lnTo>
                  <a:lnTo>
                    <a:pt x="254" y="333"/>
                  </a:lnTo>
                  <a:lnTo>
                    <a:pt x="0" y="5"/>
                  </a:lnTo>
                  <a:lnTo>
                    <a:pt x="8" y="0"/>
                  </a:lnTo>
                  <a:close/>
                  <a:moveTo>
                    <a:pt x="280" y="359"/>
                  </a:moveTo>
                  <a:lnTo>
                    <a:pt x="205" y="324"/>
                  </a:lnTo>
                  <a:lnTo>
                    <a:pt x="263" y="277"/>
                  </a:lnTo>
                  <a:lnTo>
                    <a:pt x="280" y="359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8"/>
            <p:cNvSpPr>
              <a:spLocks noEditPoints="1"/>
            </p:cNvSpPr>
            <p:nvPr/>
          </p:nvSpPr>
          <p:spPr bwMode="auto">
            <a:xfrm>
              <a:off x="2096" y="1355"/>
              <a:ext cx="352" cy="380"/>
            </a:xfrm>
            <a:custGeom>
              <a:avLst/>
              <a:gdLst>
                <a:gd name="T0" fmla="*/ 0 w 352"/>
                <a:gd name="T1" fmla="*/ 373 h 380"/>
                <a:gd name="T2" fmla="*/ 324 w 352"/>
                <a:gd name="T3" fmla="*/ 24 h 380"/>
                <a:gd name="T4" fmla="*/ 331 w 352"/>
                <a:gd name="T5" fmla="*/ 31 h 380"/>
                <a:gd name="T6" fmla="*/ 6 w 352"/>
                <a:gd name="T7" fmla="*/ 380 h 380"/>
                <a:gd name="T8" fmla="*/ 0 w 352"/>
                <a:gd name="T9" fmla="*/ 373 h 380"/>
                <a:gd name="T10" fmla="*/ 352 w 352"/>
                <a:gd name="T11" fmla="*/ 0 h 380"/>
                <a:gd name="T12" fmla="*/ 329 w 352"/>
                <a:gd name="T13" fmla="*/ 81 h 380"/>
                <a:gd name="T14" fmla="*/ 275 w 352"/>
                <a:gd name="T15" fmla="*/ 29 h 380"/>
                <a:gd name="T16" fmla="*/ 352 w 352"/>
                <a:gd name="T1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80">
                  <a:moveTo>
                    <a:pt x="0" y="373"/>
                  </a:moveTo>
                  <a:lnTo>
                    <a:pt x="324" y="24"/>
                  </a:lnTo>
                  <a:lnTo>
                    <a:pt x="331" y="31"/>
                  </a:lnTo>
                  <a:lnTo>
                    <a:pt x="6" y="380"/>
                  </a:lnTo>
                  <a:lnTo>
                    <a:pt x="0" y="373"/>
                  </a:lnTo>
                  <a:close/>
                  <a:moveTo>
                    <a:pt x="352" y="0"/>
                  </a:moveTo>
                  <a:lnTo>
                    <a:pt x="329" y="81"/>
                  </a:lnTo>
                  <a:lnTo>
                    <a:pt x="275" y="29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79"/>
            <p:cNvSpPr>
              <a:spLocks noEditPoints="1"/>
            </p:cNvSpPr>
            <p:nvPr/>
          </p:nvSpPr>
          <p:spPr bwMode="auto">
            <a:xfrm>
              <a:off x="2813" y="1381"/>
              <a:ext cx="261" cy="331"/>
            </a:xfrm>
            <a:custGeom>
              <a:avLst/>
              <a:gdLst>
                <a:gd name="T0" fmla="*/ 7 w 261"/>
                <a:gd name="T1" fmla="*/ 0 h 331"/>
                <a:gd name="T2" fmla="*/ 242 w 261"/>
                <a:gd name="T3" fmla="*/ 299 h 331"/>
                <a:gd name="T4" fmla="*/ 234 w 261"/>
                <a:gd name="T5" fmla="*/ 305 h 331"/>
                <a:gd name="T6" fmla="*/ 0 w 261"/>
                <a:gd name="T7" fmla="*/ 5 h 331"/>
                <a:gd name="T8" fmla="*/ 7 w 261"/>
                <a:gd name="T9" fmla="*/ 0 h 331"/>
                <a:gd name="T10" fmla="*/ 261 w 261"/>
                <a:gd name="T11" fmla="*/ 331 h 331"/>
                <a:gd name="T12" fmla="*/ 186 w 261"/>
                <a:gd name="T13" fmla="*/ 296 h 331"/>
                <a:gd name="T14" fmla="*/ 243 w 261"/>
                <a:gd name="T15" fmla="*/ 250 h 331"/>
                <a:gd name="T16" fmla="*/ 261 w 261"/>
                <a:gd name="T17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331">
                  <a:moveTo>
                    <a:pt x="7" y="0"/>
                  </a:moveTo>
                  <a:lnTo>
                    <a:pt x="242" y="299"/>
                  </a:lnTo>
                  <a:lnTo>
                    <a:pt x="234" y="305"/>
                  </a:lnTo>
                  <a:lnTo>
                    <a:pt x="0" y="5"/>
                  </a:lnTo>
                  <a:lnTo>
                    <a:pt x="7" y="0"/>
                  </a:lnTo>
                  <a:close/>
                  <a:moveTo>
                    <a:pt x="261" y="331"/>
                  </a:moveTo>
                  <a:lnTo>
                    <a:pt x="186" y="296"/>
                  </a:lnTo>
                  <a:lnTo>
                    <a:pt x="243" y="250"/>
                  </a:lnTo>
                  <a:lnTo>
                    <a:pt x="261" y="331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0"/>
            <p:cNvSpPr>
              <a:spLocks noEditPoints="1"/>
            </p:cNvSpPr>
            <p:nvPr/>
          </p:nvSpPr>
          <p:spPr bwMode="auto">
            <a:xfrm>
              <a:off x="3769" y="1400"/>
              <a:ext cx="261" cy="341"/>
            </a:xfrm>
            <a:custGeom>
              <a:avLst/>
              <a:gdLst>
                <a:gd name="T0" fmla="*/ 7 w 261"/>
                <a:gd name="T1" fmla="*/ 0 h 341"/>
                <a:gd name="T2" fmla="*/ 242 w 261"/>
                <a:gd name="T3" fmla="*/ 308 h 341"/>
                <a:gd name="T4" fmla="*/ 235 w 261"/>
                <a:gd name="T5" fmla="*/ 314 h 341"/>
                <a:gd name="T6" fmla="*/ 0 w 261"/>
                <a:gd name="T7" fmla="*/ 5 h 341"/>
                <a:gd name="T8" fmla="*/ 7 w 261"/>
                <a:gd name="T9" fmla="*/ 0 h 341"/>
                <a:gd name="T10" fmla="*/ 261 w 261"/>
                <a:gd name="T11" fmla="*/ 341 h 341"/>
                <a:gd name="T12" fmla="*/ 187 w 261"/>
                <a:gd name="T13" fmla="*/ 305 h 341"/>
                <a:gd name="T14" fmla="*/ 245 w 261"/>
                <a:gd name="T15" fmla="*/ 258 h 341"/>
                <a:gd name="T16" fmla="*/ 261 w 261"/>
                <a:gd name="T1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341">
                  <a:moveTo>
                    <a:pt x="7" y="0"/>
                  </a:moveTo>
                  <a:lnTo>
                    <a:pt x="242" y="308"/>
                  </a:lnTo>
                  <a:lnTo>
                    <a:pt x="235" y="314"/>
                  </a:lnTo>
                  <a:lnTo>
                    <a:pt x="0" y="5"/>
                  </a:lnTo>
                  <a:lnTo>
                    <a:pt x="7" y="0"/>
                  </a:lnTo>
                  <a:close/>
                  <a:moveTo>
                    <a:pt x="261" y="341"/>
                  </a:moveTo>
                  <a:lnTo>
                    <a:pt x="187" y="305"/>
                  </a:lnTo>
                  <a:lnTo>
                    <a:pt x="245" y="258"/>
                  </a:lnTo>
                  <a:lnTo>
                    <a:pt x="261" y="341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1"/>
            <p:cNvSpPr>
              <a:spLocks noEditPoints="1"/>
            </p:cNvSpPr>
            <p:nvPr/>
          </p:nvSpPr>
          <p:spPr bwMode="auto">
            <a:xfrm>
              <a:off x="3364" y="1355"/>
              <a:ext cx="243" cy="360"/>
            </a:xfrm>
            <a:custGeom>
              <a:avLst/>
              <a:gdLst>
                <a:gd name="T0" fmla="*/ 0 w 243"/>
                <a:gd name="T1" fmla="*/ 355 h 360"/>
                <a:gd name="T2" fmla="*/ 219 w 243"/>
                <a:gd name="T3" fmla="*/ 29 h 360"/>
                <a:gd name="T4" fmla="*/ 226 w 243"/>
                <a:gd name="T5" fmla="*/ 34 h 360"/>
                <a:gd name="T6" fmla="*/ 8 w 243"/>
                <a:gd name="T7" fmla="*/ 360 h 360"/>
                <a:gd name="T8" fmla="*/ 0 w 243"/>
                <a:gd name="T9" fmla="*/ 355 h 360"/>
                <a:gd name="T10" fmla="*/ 243 w 243"/>
                <a:gd name="T11" fmla="*/ 0 h 360"/>
                <a:gd name="T12" fmla="*/ 232 w 243"/>
                <a:gd name="T13" fmla="*/ 84 h 360"/>
                <a:gd name="T14" fmla="*/ 171 w 243"/>
                <a:gd name="T15" fmla="*/ 41 h 360"/>
                <a:gd name="T16" fmla="*/ 243 w 243"/>
                <a:gd name="T1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360">
                  <a:moveTo>
                    <a:pt x="0" y="355"/>
                  </a:moveTo>
                  <a:lnTo>
                    <a:pt x="219" y="29"/>
                  </a:lnTo>
                  <a:lnTo>
                    <a:pt x="226" y="34"/>
                  </a:lnTo>
                  <a:lnTo>
                    <a:pt x="8" y="360"/>
                  </a:lnTo>
                  <a:lnTo>
                    <a:pt x="0" y="355"/>
                  </a:lnTo>
                  <a:close/>
                  <a:moveTo>
                    <a:pt x="243" y="0"/>
                  </a:moveTo>
                  <a:lnTo>
                    <a:pt x="232" y="84"/>
                  </a:lnTo>
                  <a:lnTo>
                    <a:pt x="171" y="4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2"/>
            <p:cNvSpPr>
              <a:spLocks noEditPoints="1"/>
            </p:cNvSpPr>
            <p:nvPr/>
          </p:nvSpPr>
          <p:spPr bwMode="auto">
            <a:xfrm>
              <a:off x="4395" y="1374"/>
              <a:ext cx="260" cy="267"/>
            </a:xfrm>
            <a:custGeom>
              <a:avLst/>
              <a:gdLst>
                <a:gd name="T0" fmla="*/ 0 w 260"/>
                <a:gd name="T1" fmla="*/ 260 h 267"/>
                <a:gd name="T2" fmla="*/ 231 w 260"/>
                <a:gd name="T3" fmla="*/ 24 h 267"/>
                <a:gd name="T4" fmla="*/ 238 w 260"/>
                <a:gd name="T5" fmla="*/ 30 h 267"/>
                <a:gd name="T6" fmla="*/ 6 w 260"/>
                <a:gd name="T7" fmla="*/ 267 h 267"/>
                <a:gd name="T8" fmla="*/ 0 w 260"/>
                <a:gd name="T9" fmla="*/ 260 h 267"/>
                <a:gd name="T10" fmla="*/ 260 w 260"/>
                <a:gd name="T11" fmla="*/ 0 h 267"/>
                <a:gd name="T12" fmla="*/ 234 w 260"/>
                <a:gd name="T13" fmla="*/ 80 h 267"/>
                <a:gd name="T14" fmla="*/ 182 w 260"/>
                <a:gd name="T15" fmla="*/ 27 h 267"/>
                <a:gd name="T16" fmla="*/ 260 w 260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267">
                  <a:moveTo>
                    <a:pt x="0" y="260"/>
                  </a:moveTo>
                  <a:lnTo>
                    <a:pt x="231" y="24"/>
                  </a:lnTo>
                  <a:lnTo>
                    <a:pt x="238" y="30"/>
                  </a:lnTo>
                  <a:lnTo>
                    <a:pt x="6" y="267"/>
                  </a:lnTo>
                  <a:lnTo>
                    <a:pt x="0" y="260"/>
                  </a:lnTo>
                  <a:close/>
                  <a:moveTo>
                    <a:pt x="260" y="0"/>
                  </a:moveTo>
                  <a:lnTo>
                    <a:pt x="234" y="80"/>
                  </a:lnTo>
                  <a:lnTo>
                    <a:pt x="182" y="2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3"/>
            <p:cNvSpPr>
              <a:spLocks noEditPoints="1"/>
            </p:cNvSpPr>
            <p:nvPr/>
          </p:nvSpPr>
          <p:spPr bwMode="auto">
            <a:xfrm>
              <a:off x="3956" y="1111"/>
              <a:ext cx="460" cy="75"/>
            </a:xfrm>
            <a:custGeom>
              <a:avLst/>
              <a:gdLst>
                <a:gd name="T0" fmla="*/ 460 w 460"/>
                <a:gd name="T1" fmla="*/ 42 h 75"/>
                <a:gd name="T2" fmla="*/ 37 w 460"/>
                <a:gd name="T3" fmla="*/ 42 h 75"/>
                <a:gd name="T4" fmla="*/ 37 w 460"/>
                <a:gd name="T5" fmla="*/ 33 h 75"/>
                <a:gd name="T6" fmla="*/ 460 w 460"/>
                <a:gd name="T7" fmla="*/ 33 h 75"/>
                <a:gd name="T8" fmla="*/ 460 w 460"/>
                <a:gd name="T9" fmla="*/ 42 h 75"/>
                <a:gd name="T10" fmla="*/ 0 w 460"/>
                <a:gd name="T11" fmla="*/ 38 h 75"/>
                <a:gd name="T12" fmla="*/ 74 w 460"/>
                <a:gd name="T13" fmla="*/ 0 h 75"/>
                <a:gd name="T14" fmla="*/ 74 w 460"/>
                <a:gd name="T15" fmla="*/ 75 h 75"/>
                <a:gd name="T16" fmla="*/ 0 w 460"/>
                <a:gd name="T17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75">
                  <a:moveTo>
                    <a:pt x="460" y="42"/>
                  </a:moveTo>
                  <a:lnTo>
                    <a:pt x="37" y="42"/>
                  </a:lnTo>
                  <a:lnTo>
                    <a:pt x="37" y="33"/>
                  </a:lnTo>
                  <a:lnTo>
                    <a:pt x="460" y="33"/>
                  </a:lnTo>
                  <a:lnTo>
                    <a:pt x="460" y="42"/>
                  </a:lnTo>
                  <a:close/>
                  <a:moveTo>
                    <a:pt x="0" y="38"/>
                  </a:moveTo>
                  <a:lnTo>
                    <a:pt x="74" y="0"/>
                  </a:lnTo>
                  <a:lnTo>
                    <a:pt x="74" y="75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4"/>
            <p:cNvSpPr>
              <a:spLocks noEditPoints="1"/>
            </p:cNvSpPr>
            <p:nvPr/>
          </p:nvSpPr>
          <p:spPr bwMode="auto">
            <a:xfrm>
              <a:off x="3441" y="2085"/>
              <a:ext cx="556" cy="614"/>
            </a:xfrm>
            <a:custGeom>
              <a:avLst/>
              <a:gdLst>
                <a:gd name="T0" fmla="*/ 556 w 556"/>
                <a:gd name="T1" fmla="*/ 7 h 614"/>
                <a:gd name="T2" fmla="*/ 29 w 556"/>
                <a:gd name="T3" fmla="*/ 590 h 614"/>
                <a:gd name="T4" fmla="*/ 22 w 556"/>
                <a:gd name="T5" fmla="*/ 583 h 614"/>
                <a:gd name="T6" fmla="*/ 549 w 556"/>
                <a:gd name="T7" fmla="*/ 0 h 614"/>
                <a:gd name="T8" fmla="*/ 556 w 556"/>
                <a:gd name="T9" fmla="*/ 7 h 614"/>
                <a:gd name="T10" fmla="*/ 0 w 556"/>
                <a:gd name="T11" fmla="*/ 614 h 614"/>
                <a:gd name="T12" fmla="*/ 23 w 556"/>
                <a:gd name="T13" fmla="*/ 534 h 614"/>
                <a:gd name="T14" fmla="*/ 77 w 556"/>
                <a:gd name="T15" fmla="*/ 585 h 614"/>
                <a:gd name="T16" fmla="*/ 0 w 556"/>
                <a:gd name="T17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614">
                  <a:moveTo>
                    <a:pt x="556" y="7"/>
                  </a:moveTo>
                  <a:lnTo>
                    <a:pt x="29" y="590"/>
                  </a:lnTo>
                  <a:lnTo>
                    <a:pt x="22" y="583"/>
                  </a:lnTo>
                  <a:lnTo>
                    <a:pt x="549" y="0"/>
                  </a:lnTo>
                  <a:lnTo>
                    <a:pt x="556" y="7"/>
                  </a:lnTo>
                  <a:close/>
                  <a:moveTo>
                    <a:pt x="0" y="614"/>
                  </a:moveTo>
                  <a:lnTo>
                    <a:pt x="23" y="534"/>
                  </a:lnTo>
                  <a:lnTo>
                    <a:pt x="77" y="585"/>
                  </a:lnTo>
                  <a:lnTo>
                    <a:pt x="0" y="614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485"/>
            <p:cNvSpPr>
              <a:spLocks noEditPoints="1"/>
            </p:cNvSpPr>
            <p:nvPr/>
          </p:nvSpPr>
          <p:spPr bwMode="auto">
            <a:xfrm>
              <a:off x="3378" y="3112"/>
              <a:ext cx="73" cy="282"/>
            </a:xfrm>
            <a:custGeom>
              <a:avLst/>
              <a:gdLst>
                <a:gd name="T0" fmla="*/ 68 w 73"/>
                <a:gd name="T1" fmla="*/ 2 h 282"/>
                <a:gd name="T2" fmla="*/ 36 w 73"/>
                <a:gd name="T3" fmla="*/ 246 h 282"/>
                <a:gd name="T4" fmla="*/ 27 w 73"/>
                <a:gd name="T5" fmla="*/ 245 h 282"/>
                <a:gd name="T6" fmla="*/ 59 w 73"/>
                <a:gd name="T7" fmla="*/ 0 h 282"/>
                <a:gd name="T8" fmla="*/ 68 w 73"/>
                <a:gd name="T9" fmla="*/ 2 h 282"/>
                <a:gd name="T10" fmla="*/ 27 w 73"/>
                <a:gd name="T11" fmla="*/ 282 h 282"/>
                <a:gd name="T12" fmla="*/ 0 w 73"/>
                <a:gd name="T13" fmla="*/ 203 h 282"/>
                <a:gd name="T14" fmla="*/ 73 w 73"/>
                <a:gd name="T15" fmla="*/ 213 h 282"/>
                <a:gd name="T16" fmla="*/ 27 w 73"/>
                <a:gd name="T1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282">
                  <a:moveTo>
                    <a:pt x="68" y="2"/>
                  </a:moveTo>
                  <a:lnTo>
                    <a:pt x="36" y="246"/>
                  </a:lnTo>
                  <a:lnTo>
                    <a:pt x="27" y="245"/>
                  </a:lnTo>
                  <a:lnTo>
                    <a:pt x="59" y="0"/>
                  </a:lnTo>
                  <a:lnTo>
                    <a:pt x="68" y="2"/>
                  </a:lnTo>
                  <a:close/>
                  <a:moveTo>
                    <a:pt x="27" y="282"/>
                  </a:moveTo>
                  <a:lnTo>
                    <a:pt x="0" y="203"/>
                  </a:lnTo>
                  <a:lnTo>
                    <a:pt x="73" y="213"/>
                  </a:lnTo>
                  <a:lnTo>
                    <a:pt x="27" y="282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6"/>
            <p:cNvSpPr>
              <a:spLocks noEditPoints="1"/>
            </p:cNvSpPr>
            <p:nvPr/>
          </p:nvSpPr>
          <p:spPr bwMode="auto">
            <a:xfrm>
              <a:off x="2632" y="3582"/>
              <a:ext cx="552" cy="75"/>
            </a:xfrm>
            <a:custGeom>
              <a:avLst/>
              <a:gdLst>
                <a:gd name="T0" fmla="*/ 0 w 552"/>
                <a:gd name="T1" fmla="*/ 33 h 75"/>
                <a:gd name="T2" fmla="*/ 515 w 552"/>
                <a:gd name="T3" fmla="*/ 33 h 75"/>
                <a:gd name="T4" fmla="*/ 515 w 552"/>
                <a:gd name="T5" fmla="*/ 43 h 75"/>
                <a:gd name="T6" fmla="*/ 0 w 552"/>
                <a:gd name="T7" fmla="*/ 43 h 75"/>
                <a:gd name="T8" fmla="*/ 0 w 552"/>
                <a:gd name="T9" fmla="*/ 33 h 75"/>
                <a:gd name="T10" fmla="*/ 552 w 552"/>
                <a:gd name="T11" fmla="*/ 38 h 75"/>
                <a:gd name="T12" fmla="*/ 478 w 552"/>
                <a:gd name="T13" fmla="*/ 75 h 75"/>
                <a:gd name="T14" fmla="*/ 478 w 552"/>
                <a:gd name="T15" fmla="*/ 0 h 75"/>
                <a:gd name="T16" fmla="*/ 552 w 552"/>
                <a:gd name="T17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2" h="75">
                  <a:moveTo>
                    <a:pt x="0" y="33"/>
                  </a:moveTo>
                  <a:lnTo>
                    <a:pt x="515" y="33"/>
                  </a:lnTo>
                  <a:lnTo>
                    <a:pt x="515" y="43"/>
                  </a:lnTo>
                  <a:lnTo>
                    <a:pt x="0" y="43"/>
                  </a:lnTo>
                  <a:lnTo>
                    <a:pt x="0" y="33"/>
                  </a:lnTo>
                  <a:close/>
                  <a:moveTo>
                    <a:pt x="552" y="38"/>
                  </a:moveTo>
                  <a:lnTo>
                    <a:pt x="478" y="75"/>
                  </a:lnTo>
                  <a:lnTo>
                    <a:pt x="478" y="0"/>
                  </a:lnTo>
                  <a:lnTo>
                    <a:pt x="552" y="38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7"/>
            <p:cNvSpPr>
              <a:spLocks noEditPoints="1"/>
            </p:cNvSpPr>
            <p:nvPr/>
          </p:nvSpPr>
          <p:spPr bwMode="auto">
            <a:xfrm>
              <a:off x="3699" y="3545"/>
              <a:ext cx="588" cy="75"/>
            </a:xfrm>
            <a:custGeom>
              <a:avLst/>
              <a:gdLst>
                <a:gd name="T0" fmla="*/ 0 w 588"/>
                <a:gd name="T1" fmla="*/ 33 h 75"/>
                <a:gd name="T2" fmla="*/ 552 w 588"/>
                <a:gd name="T3" fmla="*/ 33 h 75"/>
                <a:gd name="T4" fmla="*/ 552 w 588"/>
                <a:gd name="T5" fmla="*/ 42 h 75"/>
                <a:gd name="T6" fmla="*/ 0 w 588"/>
                <a:gd name="T7" fmla="*/ 42 h 75"/>
                <a:gd name="T8" fmla="*/ 0 w 588"/>
                <a:gd name="T9" fmla="*/ 33 h 75"/>
                <a:gd name="T10" fmla="*/ 588 w 588"/>
                <a:gd name="T11" fmla="*/ 37 h 75"/>
                <a:gd name="T12" fmla="*/ 515 w 588"/>
                <a:gd name="T13" fmla="*/ 75 h 75"/>
                <a:gd name="T14" fmla="*/ 515 w 588"/>
                <a:gd name="T15" fmla="*/ 0 h 75"/>
                <a:gd name="T16" fmla="*/ 588 w 588"/>
                <a:gd name="T17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75">
                  <a:moveTo>
                    <a:pt x="0" y="33"/>
                  </a:moveTo>
                  <a:lnTo>
                    <a:pt x="552" y="33"/>
                  </a:lnTo>
                  <a:lnTo>
                    <a:pt x="552" y="42"/>
                  </a:lnTo>
                  <a:lnTo>
                    <a:pt x="0" y="42"/>
                  </a:lnTo>
                  <a:lnTo>
                    <a:pt x="0" y="33"/>
                  </a:lnTo>
                  <a:close/>
                  <a:moveTo>
                    <a:pt x="588" y="37"/>
                  </a:moveTo>
                  <a:lnTo>
                    <a:pt x="515" y="75"/>
                  </a:lnTo>
                  <a:lnTo>
                    <a:pt x="515" y="0"/>
                  </a:lnTo>
                  <a:lnTo>
                    <a:pt x="588" y="37"/>
                  </a:lnTo>
                  <a:close/>
                </a:path>
              </a:pathLst>
            </a:custGeom>
            <a:solidFill>
              <a:srgbClr val="545454"/>
            </a:solidFill>
            <a:ln w="14288" cap="flat">
              <a:solidFill>
                <a:srgbClr val="545454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83" name="Group 490"/>
            <p:cNvGrpSpPr>
              <a:grpSpLocks/>
            </p:cNvGrpSpPr>
            <p:nvPr/>
          </p:nvGrpSpPr>
          <p:grpSpPr bwMode="auto">
            <a:xfrm>
              <a:off x="3598" y="1505"/>
              <a:ext cx="129" cy="311"/>
              <a:chOff x="3598" y="1505"/>
              <a:chExt cx="129" cy="311"/>
            </a:xfrm>
          </p:grpSpPr>
          <p:sp>
            <p:nvSpPr>
              <p:cNvPr id="487" name="Rectangle 488"/>
              <p:cNvSpPr>
                <a:spLocks noChangeArrowheads="1"/>
              </p:cNvSpPr>
              <p:nvPr/>
            </p:nvSpPr>
            <p:spPr bwMode="auto">
              <a:xfrm>
                <a:off x="3598" y="1505"/>
                <a:ext cx="129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训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8" name="Rectangle 489"/>
              <p:cNvSpPr>
                <a:spLocks noChangeArrowheads="1"/>
              </p:cNvSpPr>
              <p:nvPr/>
            </p:nvSpPr>
            <p:spPr bwMode="auto">
              <a:xfrm>
                <a:off x="3598" y="1665"/>
                <a:ext cx="129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练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4" name="Group 493"/>
            <p:cNvGrpSpPr>
              <a:grpSpLocks/>
            </p:cNvGrpSpPr>
            <p:nvPr/>
          </p:nvGrpSpPr>
          <p:grpSpPr bwMode="auto">
            <a:xfrm>
              <a:off x="3892" y="3234"/>
              <a:ext cx="129" cy="311"/>
              <a:chOff x="3892" y="3234"/>
              <a:chExt cx="129" cy="311"/>
            </a:xfrm>
          </p:grpSpPr>
          <p:sp>
            <p:nvSpPr>
              <p:cNvPr id="485" name="Rectangle 491"/>
              <p:cNvSpPr>
                <a:spLocks noChangeArrowheads="1"/>
              </p:cNvSpPr>
              <p:nvPr/>
            </p:nvSpPr>
            <p:spPr bwMode="auto">
              <a:xfrm>
                <a:off x="3892" y="3234"/>
                <a:ext cx="129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6" name="Rectangle 492"/>
              <p:cNvSpPr>
                <a:spLocks noChangeArrowheads="1"/>
              </p:cNvSpPr>
              <p:nvPr/>
            </p:nvSpPr>
            <p:spPr bwMode="auto">
              <a:xfrm>
                <a:off x="3892" y="3394"/>
                <a:ext cx="129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测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91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746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How to explore </a:t>
            </a:r>
            <a:r>
              <a:rPr lang="en-US" altLang="zh-CN" dirty="0" err="1" smtClean="0"/>
              <a:t>Kaggle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8520" y="1228671"/>
            <a:ext cx="6722772" cy="3383588"/>
          </a:xfrm>
        </p:spPr>
        <p:txBody>
          <a:bodyPr/>
          <a:lstStyle/>
          <a:p>
            <a:pPr algn="just"/>
            <a:r>
              <a:rPr lang="en-US" altLang="zh-CN" dirty="0" err="1" smtClean="0"/>
              <a:t>Kaggle</a:t>
            </a:r>
            <a:r>
              <a:rPr lang="en-US" altLang="zh-CN" dirty="0" smtClean="0"/>
              <a:t> is a platform built for machine learning. It includes various interesting things such as competitions, datasets, codes and courses. </a:t>
            </a:r>
            <a:r>
              <a:rPr lang="en-US" altLang="zh-CN" dirty="0" err="1" smtClean="0"/>
              <a:t>Kaggle</a:t>
            </a:r>
            <a:r>
              <a:rPr lang="en-US" altLang="zh-CN" dirty="0" smtClean="0"/>
              <a:t> welcomes any amateur interested in data science.</a:t>
            </a:r>
          </a:p>
          <a:p>
            <a:pPr algn="just"/>
            <a:r>
              <a:rPr lang="en-US" altLang="zh-CN" dirty="0" smtClean="0"/>
              <a:t>As long as you know how to surf the Internet, you know how to explore </a:t>
            </a:r>
            <a:r>
              <a:rPr lang="en-US" altLang="zh-CN" dirty="0" err="1" smtClean="0"/>
              <a:t>Kaggle</a:t>
            </a:r>
            <a:r>
              <a:rPr lang="en-US" altLang="zh-CN" dirty="0" smtClean="0"/>
              <a:t>. Have fun in data science!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25" y="476557"/>
            <a:ext cx="2042375" cy="6009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1956" y="4659672"/>
            <a:ext cx="71198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Homework</a:t>
            </a:r>
            <a:endParaRPr lang="en-US" altLang="zh-CN" b="1" dirty="0">
              <a:latin typeface="Consolas" panose="020B0609020204030204" pitchFamily="49" charset="0"/>
            </a:endParaRPr>
          </a:p>
          <a:p>
            <a:r>
              <a:rPr lang="en-US" altLang="zh-CN" b="1" dirty="0" smtClean="0">
                <a:latin typeface="Consolas" panose="020B0609020204030204" pitchFamily="49" charset="0"/>
              </a:rPr>
              <a:t>The</a:t>
            </a:r>
            <a:r>
              <a:rPr lang="en-US" altLang="zh-CN" b="1" dirty="0">
                <a:latin typeface="Consolas" panose="020B0609020204030204" pitchFamily="49" charset="0"/>
              </a:rPr>
              <a:t> folder '~//data//homework' contains data of Titanic with various features and survivals.</a:t>
            </a:r>
          </a:p>
          <a:p>
            <a:r>
              <a:rPr lang="en-US" altLang="zh-CN" b="1" dirty="0" smtClean="0">
                <a:latin typeface="Consolas" panose="020B0609020204030204" pitchFamily="49" charset="0"/>
              </a:rPr>
              <a:t>Try</a:t>
            </a:r>
            <a:r>
              <a:rPr lang="en-US" altLang="zh-CN" b="1" dirty="0">
                <a:latin typeface="Consolas" panose="020B0609020204030204" pitchFamily="49" charset="0"/>
              </a:rPr>
              <a:t> to use what you have learnt today to predict whether the passenger shall survive or not.</a:t>
            </a:r>
          </a:p>
          <a:p>
            <a:r>
              <a:rPr lang="en-US" altLang="zh-CN" b="1" dirty="0" smtClean="0">
                <a:latin typeface="Consolas" panose="020B0609020204030204" pitchFamily="49" charset="0"/>
              </a:rPr>
              <a:t>Evaluate</a:t>
            </a:r>
            <a:r>
              <a:rPr lang="en-US" altLang="zh-CN" b="1" dirty="0">
                <a:latin typeface="Consolas" panose="020B0609020204030204" pitchFamily="49" charset="0"/>
              </a:rPr>
              <a:t> your model with 'test.csv'.</a:t>
            </a:r>
            <a:endParaRPr lang="en-US" altLang="zh-CN" b="1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你将学到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Recurrent neural </a:t>
            </a:r>
            <a:r>
              <a:rPr lang="en-US" altLang="zh-CN" dirty="0" smtClean="0"/>
              <a:t>network</a:t>
            </a:r>
          </a:p>
          <a:p>
            <a:pPr lvl="1"/>
            <a:r>
              <a:rPr lang="zh-CN" altLang="en-US" dirty="0"/>
              <a:t>电力</a:t>
            </a:r>
            <a:r>
              <a:rPr lang="zh-CN" altLang="en-US" dirty="0" smtClean="0"/>
              <a:t>负荷时序预测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练习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Github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如何使用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找到机器学习的例子</a:t>
            </a:r>
            <a:endParaRPr lang="en-US" altLang="zh-CN" dirty="0" smtClean="0"/>
          </a:p>
          <a:p>
            <a:r>
              <a:rPr lang="zh-CN" altLang="en-US" dirty="0"/>
              <a:t>大</a:t>
            </a:r>
            <a:r>
              <a:rPr lang="zh-CN" altLang="en-US" dirty="0" smtClean="0"/>
              <a:t>作业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自己完成一个机器学习的应用</a:t>
            </a:r>
            <a:endParaRPr lang="en-US" altLang="zh-CN" dirty="0" smtClean="0"/>
          </a:p>
          <a:p>
            <a:r>
              <a:rPr lang="zh-CN" altLang="en-US" dirty="0"/>
              <a:t>企业</a:t>
            </a:r>
            <a:r>
              <a:rPr lang="zh-CN" altLang="en-US" dirty="0" smtClean="0"/>
              <a:t>讲解机器学习的应用和套路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38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84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97076" y="1191108"/>
            <a:ext cx="8208937" cy="251063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人工智能</a:t>
            </a:r>
            <a:r>
              <a:rPr lang="en-US" altLang="zh-CN" sz="2400" dirty="0"/>
              <a:t>——</a:t>
            </a:r>
            <a:r>
              <a:rPr lang="zh-CN" altLang="en-US" sz="2400" dirty="0"/>
              <a:t>“</a:t>
            </a:r>
            <a:r>
              <a:rPr lang="zh-TW" altLang="en-US" sz="2400" dirty="0"/>
              <a:t>人</a:t>
            </a:r>
            <a:r>
              <a:rPr lang="zh-CN" altLang="en-US" sz="2400" dirty="0"/>
              <a:t>制造</a:t>
            </a:r>
            <a:r>
              <a:rPr lang="zh-TW" altLang="en-US" sz="2400" dirty="0"/>
              <a:t>出</a:t>
            </a:r>
            <a:r>
              <a:rPr lang="zh-CN" altLang="en-US" sz="2400" dirty="0"/>
              <a:t>来</a:t>
            </a:r>
            <a:r>
              <a:rPr lang="zh-TW" altLang="en-US" sz="2400" dirty="0"/>
              <a:t>的</a:t>
            </a:r>
            <a:r>
              <a:rPr lang="zh-CN" altLang="en-US" sz="2400" dirty="0"/>
              <a:t>机器</a:t>
            </a:r>
            <a:r>
              <a:rPr lang="zh-TW" altLang="en-US" sz="2400" dirty="0"/>
              <a:t>所</a:t>
            </a:r>
            <a:r>
              <a:rPr lang="zh-CN" altLang="en-US" sz="2400" dirty="0"/>
              <a:t>表现</a:t>
            </a:r>
            <a:r>
              <a:rPr lang="zh-TW" altLang="en-US" sz="2400" dirty="0"/>
              <a:t>出</a:t>
            </a:r>
            <a:r>
              <a:rPr lang="zh-CN" altLang="en-US" sz="2400" dirty="0"/>
              <a:t>来</a:t>
            </a:r>
            <a:r>
              <a:rPr lang="zh-TW" altLang="en-US" sz="2400" dirty="0"/>
              <a:t>的智能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机器学习是实现人工智能的一种方式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机器学习主要是数据驱动的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人工神经网络是一种机器学习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13734" y="-25973"/>
            <a:ext cx="10515600" cy="1325563"/>
          </a:xfrm>
        </p:spPr>
        <p:txBody>
          <a:bodyPr/>
          <a:lstStyle/>
          <a:p>
            <a:r>
              <a:rPr lang="zh-CN" altLang="en-US" b="1" dirty="0"/>
              <a:t>人工智能与机器学习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1230333" y="3625131"/>
            <a:ext cx="3240360" cy="30963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62380" y="4242625"/>
            <a:ext cx="2376264" cy="2340260"/>
          </a:xfrm>
          <a:prstGeom prst="ellipse">
            <a:avLst/>
          </a:prstGeom>
          <a:solidFill>
            <a:srgbClr val="7DBD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38446" y="3759855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人工智能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262051" y="441721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机器学习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 bwMode="auto">
          <a:xfrm>
            <a:off x="2094429" y="4961146"/>
            <a:ext cx="1534014" cy="1425651"/>
          </a:xfrm>
          <a:prstGeom prst="ellipse">
            <a:avLst/>
          </a:prstGeom>
          <a:solidFill>
            <a:srgbClr val="8BDA7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51127" y="54893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4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09"/>
    </mc:Choice>
    <mc:Fallback xmlns="">
      <p:transition spd="slow" advTm="13200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092E9-00AE-462E-85FA-2E186D86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AB34D-7495-4CD0-863D-83BFFF11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人工智能</a:t>
            </a:r>
            <a:r>
              <a:rPr lang="en-US" altLang="zh-CN" dirty="0"/>
              <a:t>——</a:t>
            </a:r>
            <a:r>
              <a:rPr lang="zh-CN" altLang="en-US" dirty="0"/>
              <a:t>“</a:t>
            </a:r>
            <a:r>
              <a:rPr lang="zh-TW" altLang="en-US" dirty="0"/>
              <a:t>人</a:t>
            </a:r>
            <a:r>
              <a:rPr lang="zh-CN" altLang="en-US" dirty="0"/>
              <a:t>制造</a:t>
            </a:r>
            <a:r>
              <a:rPr lang="zh-TW" altLang="en-US" dirty="0"/>
              <a:t>出</a:t>
            </a:r>
            <a:r>
              <a:rPr lang="zh-CN" altLang="en-US" dirty="0"/>
              <a:t>来</a:t>
            </a:r>
            <a:r>
              <a:rPr lang="zh-TW" altLang="en-US" dirty="0"/>
              <a:t>的</a:t>
            </a:r>
            <a:r>
              <a:rPr lang="zh-CN" altLang="en-US" dirty="0"/>
              <a:t>机器</a:t>
            </a:r>
            <a:r>
              <a:rPr lang="zh-TW" altLang="en-US" dirty="0"/>
              <a:t>所</a:t>
            </a:r>
            <a:r>
              <a:rPr lang="zh-CN" altLang="en-US" dirty="0"/>
              <a:t>表现</a:t>
            </a:r>
            <a:r>
              <a:rPr lang="zh-TW" altLang="en-US" dirty="0"/>
              <a:t>出</a:t>
            </a:r>
            <a:r>
              <a:rPr lang="zh-CN" altLang="en-US" dirty="0"/>
              <a:t>来</a:t>
            </a:r>
            <a:r>
              <a:rPr lang="zh-TW" altLang="en-US" dirty="0"/>
              <a:t>的智能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模拟人的某些思维过程和智能行为（如学习、推理、思考、决策等）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图灵测试 </a:t>
            </a:r>
            <a:r>
              <a:rPr lang="en-US" altLang="zh-CN" dirty="0"/>
              <a:t>Turing test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弱人工智能（</a:t>
            </a:r>
            <a:r>
              <a:rPr lang="en-US" altLang="zh-CN" dirty="0"/>
              <a:t>Artificial Weak Intelligence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通用人工智能（</a:t>
            </a:r>
            <a:r>
              <a:rPr lang="en-US" altLang="zh-CN" dirty="0"/>
              <a:t> Artificial General Intelligence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超级人工智能（</a:t>
            </a:r>
            <a:r>
              <a:rPr lang="en-US" altLang="zh-CN" dirty="0"/>
              <a:t>Artificial Super Intelligence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170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F0111-A36E-4967-8F3C-C63809D4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弱人工智能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EDB73-B014-4A7D-942D-5BA746519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辅助人类完成一些特定的任务</a:t>
            </a:r>
            <a:endParaRPr lang="en-US" altLang="zh-CN" dirty="0"/>
          </a:p>
          <a:p>
            <a:r>
              <a:rPr lang="zh-CN" altLang="en-US" dirty="0"/>
              <a:t>代替人类完成一些特定的任务</a:t>
            </a:r>
            <a:endParaRPr lang="en-US" altLang="zh-CN" dirty="0"/>
          </a:p>
          <a:p>
            <a:r>
              <a:rPr lang="zh-CN" altLang="en-US" dirty="0"/>
              <a:t>只有某一种特定的能力</a:t>
            </a:r>
            <a:endParaRPr lang="en-US" altLang="zh-CN" dirty="0"/>
          </a:p>
          <a:p>
            <a:r>
              <a:rPr lang="zh-CN" altLang="en-US" dirty="0"/>
              <a:t>没有自主意识</a:t>
            </a:r>
            <a:endParaRPr lang="en-US" altLang="zh-CN" dirty="0"/>
          </a:p>
          <a:p>
            <a:r>
              <a:rPr lang="zh-CN" altLang="en-US" dirty="0"/>
              <a:t>仍然是机器</a:t>
            </a:r>
            <a:endParaRPr lang="en-US" altLang="zh-CN" dirty="0"/>
          </a:p>
          <a:p>
            <a:r>
              <a:rPr lang="zh-CN" altLang="en-US" dirty="0"/>
              <a:t>现在已经大规模实现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33BFBA-83B8-4B94-B213-816282FB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39" y="1543793"/>
            <a:ext cx="2978362" cy="35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56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31.2|18.6|4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|6.3|63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1344</Words>
  <Application>Microsoft Office PowerPoint</Application>
  <PresentationFormat>宽屏</PresentationFormat>
  <Paragraphs>280</Paragraphs>
  <Slides>49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新細明體</vt:lpstr>
      <vt:lpstr>等线</vt:lpstr>
      <vt:lpstr>等线 Light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Consolas</vt:lpstr>
      <vt:lpstr>Times New Roman</vt:lpstr>
      <vt:lpstr>Office 主题​​</vt:lpstr>
      <vt:lpstr>公式</vt:lpstr>
      <vt:lpstr>招商证券 人工智能（机器学习）训练营</vt:lpstr>
      <vt:lpstr>我们教人工智能</vt:lpstr>
      <vt:lpstr>你将学到</vt:lpstr>
      <vt:lpstr>你将学到</vt:lpstr>
      <vt:lpstr>你将学到</vt:lpstr>
      <vt:lpstr>什么是机器学习</vt:lpstr>
      <vt:lpstr>人工智能与机器学习</vt:lpstr>
      <vt:lpstr>什么是人工智能</vt:lpstr>
      <vt:lpstr>弱人工智能</vt:lpstr>
      <vt:lpstr>通用人工智能</vt:lpstr>
      <vt:lpstr>超级人工智能</vt:lpstr>
      <vt:lpstr>PowerPoint 演示文稿</vt:lpstr>
      <vt:lpstr>人工智能、机器学习、深度学习</vt:lpstr>
      <vt:lpstr>人工智能、机器学习、深度学习</vt:lpstr>
      <vt:lpstr>我们什么时候用机器学习？</vt:lpstr>
      <vt:lpstr>PowerPoint 演示文稿</vt:lpstr>
      <vt:lpstr>PowerPoint 演示文稿</vt:lpstr>
      <vt:lpstr>计算级视觉</vt:lpstr>
      <vt:lpstr>计算级视觉</vt:lpstr>
      <vt:lpstr>自然语言处理</vt:lpstr>
      <vt:lpstr>自然语言处理</vt:lpstr>
      <vt:lpstr>自动驾驶</vt:lpstr>
      <vt:lpstr>强化学习的应用</vt:lpstr>
      <vt:lpstr>强化学习的应用</vt:lpstr>
      <vt:lpstr>最简单的机器学习 –线性回归</vt:lpstr>
      <vt:lpstr>An Example</vt:lpstr>
      <vt:lpstr>Fish market —— multivariate regression model</vt:lpstr>
      <vt:lpstr>Regression models </vt:lpstr>
      <vt:lpstr>Simple Linear Regression</vt:lpstr>
      <vt:lpstr>机器是怎么学习的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Supervised learning </vt:lpstr>
      <vt:lpstr>Supervised learning</vt:lpstr>
      <vt:lpstr>Unsupervised Learning</vt:lpstr>
      <vt:lpstr>强化学习</vt:lpstr>
      <vt:lpstr>PowerPoint 演示文稿</vt:lpstr>
      <vt:lpstr>Iris classification</vt:lpstr>
      <vt:lpstr>Evaluate a classification model</vt:lpstr>
      <vt:lpstr>PowerPoint 演示文稿</vt:lpstr>
      <vt:lpstr>总结一下机器学习的套路</vt:lpstr>
      <vt:lpstr>总结一下机器学习的套路</vt:lpstr>
      <vt:lpstr>The routine of Machine learing</vt:lpstr>
      <vt:lpstr>How to explore Kaggle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招商证券 人工智能（机器学习）训练营</dc:title>
  <dc:creator>zheng jtext</dc:creator>
  <cp:lastModifiedBy>zheng jtext</cp:lastModifiedBy>
  <cp:revision>4</cp:revision>
  <dcterms:created xsi:type="dcterms:W3CDTF">2023-08-11T05:53:16Z</dcterms:created>
  <dcterms:modified xsi:type="dcterms:W3CDTF">2023-08-11T07:58:48Z</dcterms:modified>
</cp:coreProperties>
</file>